
<file path=[Content_Types].xml><?xml version="1.0" encoding="utf-8"?>
<Types xmlns="http://schemas.openxmlformats.org/package/2006/content-types">
  <Default Extension="emf" ContentType="image/x-emf"/>
  <Default Extension="gif" ContentType="image/gif"/>
  <Default Extension="jpeg" ContentType="image/jpeg"/>
  <Default Extension="png" ContentType="image/png"/>
  <Default Extension="rels" ContentType="application/vnd.openxmlformats-package.relationships+xml"/>
  <Default Extension="wdp" ContentType="image/vnd.ms-photo"/>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56" r:id="rId1"/>
  </p:sldMasterIdLst>
  <p:notesMasterIdLst>
    <p:notesMasterId r:id="rId79"/>
  </p:notesMasterIdLst>
  <p:sldIdLst>
    <p:sldId id="330" r:id="rId2"/>
    <p:sldId id="356" r:id="rId3"/>
    <p:sldId id="357" r:id="rId4"/>
    <p:sldId id="358" r:id="rId5"/>
    <p:sldId id="359" r:id="rId6"/>
    <p:sldId id="360" r:id="rId7"/>
    <p:sldId id="390" r:id="rId8"/>
    <p:sldId id="362" r:id="rId9"/>
    <p:sldId id="361" r:id="rId10"/>
    <p:sldId id="268" r:id="rId11"/>
    <p:sldId id="363" r:id="rId12"/>
    <p:sldId id="364" r:id="rId13"/>
    <p:sldId id="365" r:id="rId14"/>
    <p:sldId id="367" r:id="rId15"/>
    <p:sldId id="366" r:id="rId16"/>
    <p:sldId id="270" r:id="rId17"/>
    <p:sldId id="265" r:id="rId18"/>
    <p:sldId id="340" r:id="rId19"/>
    <p:sldId id="345" r:id="rId20"/>
    <p:sldId id="299" r:id="rId21"/>
    <p:sldId id="267" r:id="rId22"/>
    <p:sldId id="288" r:id="rId23"/>
    <p:sldId id="351" r:id="rId24"/>
    <p:sldId id="349" r:id="rId25"/>
    <p:sldId id="348" r:id="rId26"/>
    <p:sldId id="384" r:id="rId27"/>
    <p:sldId id="382" r:id="rId28"/>
    <p:sldId id="383" r:id="rId29"/>
    <p:sldId id="385" r:id="rId30"/>
    <p:sldId id="350" r:id="rId31"/>
    <p:sldId id="338" r:id="rId32"/>
    <p:sldId id="333" r:id="rId33"/>
    <p:sldId id="327" r:id="rId34"/>
    <p:sldId id="329" r:id="rId35"/>
    <p:sldId id="381" r:id="rId36"/>
    <p:sldId id="332" r:id="rId37"/>
    <p:sldId id="325" r:id="rId38"/>
    <p:sldId id="353" r:id="rId39"/>
    <p:sldId id="352" r:id="rId40"/>
    <p:sldId id="336" r:id="rId41"/>
    <p:sldId id="326" r:id="rId42"/>
    <p:sldId id="354" r:id="rId43"/>
    <p:sldId id="355" r:id="rId44"/>
    <p:sldId id="334" r:id="rId45"/>
    <p:sldId id="346" r:id="rId46"/>
    <p:sldId id="347" r:id="rId47"/>
    <p:sldId id="374" r:id="rId48"/>
    <p:sldId id="370" r:id="rId49"/>
    <p:sldId id="368" r:id="rId50"/>
    <p:sldId id="375" r:id="rId51"/>
    <p:sldId id="372" r:id="rId52"/>
    <p:sldId id="371" r:id="rId53"/>
    <p:sldId id="376" r:id="rId54"/>
    <p:sldId id="377" r:id="rId55"/>
    <p:sldId id="378" r:id="rId56"/>
    <p:sldId id="373" r:id="rId57"/>
    <p:sldId id="324" r:id="rId58"/>
    <p:sldId id="379" r:id="rId59"/>
    <p:sldId id="380" r:id="rId60"/>
    <p:sldId id="281" r:id="rId61"/>
    <p:sldId id="282" r:id="rId62"/>
    <p:sldId id="283" r:id="rId63"/>
    <p:sldId id="301" r:id="rId64"/>
    <p:sldId id="302" r:id="rId65"/>
    <p:sldId id="287" r:id="rId66"/>
    <p:sldId id="280" r:id="rId67"/>
    <p:sldId id="315" r:id="rId68"/>
    <p:sldId id="286" r:id="rId69"/>
    <p:sldId id="303" r:id="rId70"/>
    <p:sldId id="304" r:id="rId71"/>
    <p:sldId id="316" r:id="rId72"/>
    <p:sldId id="317" r:id="rId73"/>
    <p:sldId id="389" r:id="rId74"/>
    <p:sldId id="388" r:id="rId75"/>
    <p:sldId id="386" r:id="rId76"/>
    <p:sldId id="387" r:id="rId77"/>
    <p:sldId id="305" r:id="rId78"/>
  </p:sldIdLst>
  <p:sldSz cx="9144000" cy="6858000" type="screen4x3"/>
  <p:notesSz cx="6858000" cy="9144000"/>
  <p:custShowLst>
    <p:custShow name="Custom Show 1" id="0">
      <p:sldLst>
        <p:sld r:id="rId18"/>
        <p:sld r:id="rId22"/>
        <p:sld r:id="rId11"/>
        <p:sld r:id="rId17"/>
        <p:sld r:id="rId61"/>
        <p:sld r:id="rId62"/>
        <p:sld r:id="rId63"/>
        <p:sld r:id="rId64"/>
        <p:sld r:id="rId65"/>
        <p:sld r:id="rId67"/>
        <p:sld r:id="rId69"/>
        <p:sld r:id="rId23"/>
      </p:sldLst>
    </p:custShow>
    <p:custShow name="Copy of Custom Show 1" id="1">
      <p:sldLst>
        <p:sld r:id="rId18"/>
        <p:sld r:id="rId22"/>
        <p:sld r:id="rId11"/>
        <p:sld r:id="rId17"/>
        <p:sld r:id="rId61"/>
        <p:sld r:id="rId62"/>
        <p:sld r:id="rId63"/>
        <p:sld r:id="rId64"/>
        <p:sld r:id="rId65"/>
        <p:sld r:id="rId67"/>
        <p:sld r:id="rId69"/>
        <p:sld r:id="rId23"/>
      </p:sldLst>
    </p:custShow>
    <p:custShow name="PRP in Regenerative Medicine" id="2">
      <p:sldLst>
        <p:sld r:id="rId2"/>
        <p:sld r:id="rId18"/>
        <p:sld r:id="rId19"/>
        <p:sld r:id="rId21"/>
        <p:sld r:id="rId22"/>
        <p:sld r:id="rId11"/>
        <p:sld r:id="rId17"/>
        <p:sld r:id="rId23"/>
        <p:sld r:id="rId24"/>
        <p:sld r:id="rId25"/>
        <p:sld r:id="rId26"/>
        <p:sld r:id="rId31"/>
        <p:sld r:id="rId37"/>
        <p:sld r:id="rId38"/>
        <p:sld r:id="rId39"/>
        <p:sld r:id="rId40"/>
        <p:sld r:id="rId41"/>
        <p:sld r:id="rId42"/>
        <p:sld r:id="rId43"/>
        <p:sld r:id="rId44"/>
        <p:sld r:id="rId45"/>
        <p:sld r:id="rId46"/>
        <p:sld r:id="rId58"/>
        <p:sld r:id="rId61"/>
        <p:sld r:id="rId62"/>
        <p:sld r:id="rId63"/>
        <p:sld r:id="rId64"/>
        <p:sld r:id="rId65"/>
        <p:sld r:id="rId68"/>
        <p:sld r:id="rId69"/>
        <p:sld r:id="rId78"/>
      </p:sldLst>
    </p:custShow>
    <p:custShow name="Copy of PRP in Regenerative Medicine" id="3">
      <p:sldLst>
        <p:sld r:id="rId2"/>
        <p:sld r:id="rId18"/>
        <p:sld r:id="rId19"/>
        <p:sld r:id="rId21"/>
        <p:sld r:id="rId22"/>
        <p:sld r:id="rId11"/>
        <p:sld r:id="rId17"/>
        <p:sld r:id="rId23"/>
        <p:sld r:id="rId24"/>
        <p:sld r:id="rId25"/>
        <p:sld r:id="rId26"/>
        <p:sld r:id="rId31"/>
        <p:sld r:id="rId37"/>
        <p:sld r:id="rId38"/>
        <p:sld r:id="rId39"/>
        <p:sld r:id="rId40"/>
        <p:sld r:id="rId41"/>
        <p:sld r:id="rId42"/>
        <p:sld r:id="rId43"/>
        <p:sld r:id="rId44"/>
        <p:sld r:id="rId45"/>
        <p:sld r:id="rId46"/>
        <p:sld r:id="rId58"/>
        <p:sld r:id="rId61"/>
        <p:sld r:id="rId62"/>
        <p:sld r:id="rId63"/>
        <p:sld r:id="rId64"/>
        <p:sld r:id="rId65"/>
        <p:sld r:id="rId68"/>
        <p:sld r:id="rId69"/>
        <p:sld r:id="rId78"/>
      </p:sldLst>
    </p:custShow>
  </p:custShow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napToObjects="1">
      <p:cViewPr varScale="1">
        <p:scale>
          <a:sx n="57" d="100"/>
          <a:sy n="57" d="100"/>
        </p:scale>
        <p:origin x="1550" y="29"/>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notesMaster" Target="notesMasters/notesMaster1.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presProps" Target="pres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36961DB-505E-A348-B8AC-85CC5918058F}" type="datetimeFigureOut">
              <a:rPr lang="en-US" smtClean="0"/>
              <a:t>6/17/2019</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2E37910-5D71-2A48-A560-CD010AFA1753}" type="slidenum">
              <a:rPr lang="en-US" smtClean="0"/>
              <a:t>‹#›</a:t>
            </a:fld>
            <a:endParaRPr lang="en-US"/>
          </a:p>
        </p:txBody>
      </p:sp>
    </p:spTree>
    <p:extLst>
      <p:ext uri="{BB962C8B-B14F-4D97-AF65-F5344CB8AC3E}">
        <p14:creationId xmlns:p14="http://schemas.microsoft.com/office/powerpoint/2010/main" val="2007357266"/>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Slide Image Placeholder 1"/>
          <p:cNvSpPr>
            <a:spLocks noGrp="1" noRot="1" noChangeAspect="1" noTextEdit="1"/>
          </p:cNvSpPr>
          <p:nvPr>
            <p:ph type="sldImg"/>
          </p:nvPr>
        </p:nvSpPr>
        <p:spPr bwMode="auto">
          <a:noFill/>
          <a:ln>
            <a:solidFill>
              <a:srgbClr val="000000"/>
            </a:solidFill>
            <a:miter lim="800000"/>
            <a:headEnd/>
            <a:tailEnd/>
          </a:ln>
        </p:spPr>
      </p:sp>
      <p:sp>
        <p:nvSpPr>
          <p:cNvPr id="12288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a:p>
        </p:txBody>
      </p:sp>
      <p:sp>
        <p:nvSpPr>
          <p:cNvPr id="122884" name="Slide Number Placeholder 3"/>
          <p:cNvSpPr>
            <a:spLocks noGrp="1"/>
          </p:cNvSpPr>
          <p:nvPr>
            <p:ph type="sldNum" sz="quarter" idx="5"/>
          </p:nvPr>
        </p:nvSpPr>
        <p:spPr bwMode="auto">
          <a:noFill/>
          <a:ln>
            <a:miter lim="800000"/>
            <a:headEnd/>
            <a:tailEnd/>
          </a:ln>
        </p:spPr>
        <p:txBody>
          <a:bodyPr/>
          <a:lstStyle/>
          <a:p>
            <a:fld id="{D60AB30E-FD0B-49FA-8AD7-73C5A7AB4226}" type="slidenum">
              <a:rPr lang="en-US"/>
              <a:pPr/>
              <a:t>2</a:t>
            </a:fld>
            <a:endParaRPr 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fld id="{D0A86A8A-A8D8-450B-870A-23CF8B24C44B}" type="slidenum">
              <a:rPr lang="en-US" smtClean="0"/>
              <a:pPr/>
              <a:t>11</a:t>
            </a:fld>
            <a:endParaRPr lang="en-US"/>
          </a:p>
        </p:txBody>
      </p:sp>
      <p:sp>
        <p:nvSpPr>
          <p:cNvPr id="5" name="Notes Placeholder 4"/>
          <p:cNvSpPr>
            <a:spLocks noGrp="1"/>
          </p:cNvSpPr>
          <p:nvPr>
            <p:ph type="body" sz="quarter" idx="11"/>
          </p:nvPr>
        </p:nvSpPr>
        <p:spPr/>
        <p:txBody>
          <a:bodyPr>
            <a:normAutofit/>
          </a:bodyPr>
          <a:lstStyle/>
          <a:p>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fld id="{D0A86A8A-A8D8-450B-870A-23CF8B24C44B}" type="slidenum">
              <a:rPr lang="en-US" smtClean="0"/>
              <a:pPr/>
              <a:t>12</a:t>
            </a:fld>
            <a:endParaRPr lang="en-US"/>
          </a:p>
        </p:txBody>
      </p:sp>
      <p:sp>
        <p:nvSpPr>
          <p:cNvPr id="5" name="Notes Placeholder 4"/>
          <p:cNvSpPr>
            <a:spLocks noGrp="1"/>
          </p:cNvSpPr>
          <p:nvPr>
            <p:ph type="body" sz="quarter" idx="11"/>
          </p:nvPr>
        </p:nvSpPr>
        <p:spPr/>
        <p:txBody>
          <a:bodyPr>
            <a:normAutofit/>
          </a:bodyPr>
          <a:lstStyle/>
          <a:p>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fld id="{D0A86A8A-A8D8-450B-870A-23CF8B24C44B}" type="slidenum">
              <a:rPr lang="en-US" smtClean="0"/>
              <a:pPr/>
              <a:t>13</a:t>
            </a:fld>
            <a:endParaRPr lang="en-US"/>
          </a:p>
        </p:txBody>
      </p:sp>
      <p:sp>
        <p:nvSpPr>
          <p:cNvPr id="5" name="Notes Placeholder 4"/>
          <p:cNvSpPr>
            <a:spLocks noGrp="1"/>
          </p:cNvSpPr>
          <p:nvPr>
            <p:ph type="body" sz="quarter" idx="11"/>
          </p:nvPr>
        </p:nvSpPr>
        <p:spPr/>
        <p:txBody>
          <a:bodyPr>
            <a:normAutofit/>
          </a:bodyPr>
          <a:lstStyle/>
          <a:p>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3900" dirty="0" err="1"/>
              <a:t>Assum</a:t>
            </a:r>
            <a:r>
              <a:rPr lang="en-US" sz="3900" dirty="0"/>
              <a:t> Biology is Problem</a:t>
            </a:r>
          </a:p>
          <a:p>
            <a:r>
              <a:rPr lang="en-US" sz="3900" dirty="0"/>
              <a:t>MSCs to repair</a:t>
            </a:r>
          </a:p>
          <a:p>
            <a:r>
              <a:rPr lang="en-US" sz="3900" dirty="0"/>
              <a:t>Replacement</a:t>
            </a:r>
          </a:p>
          <a:p>
            <a:r>
              <a:rPr lang="en-US" sz="3900" dirty="0"/>
              <a:t>Trophic</a:t>
            </a:r>
          </a:p>
          <a:p>
            <a:r>
              <a:rPr lang="en-US" sz="3900" dirty="0"/>
              <a:t>Bystander</a:t>
            </a:r>
          </a:p>
          <a:p>
            <a:endParaRPr lang="en-US" sz="3900" dirty="0"/>
          </a:p>
          <a:p>
            <a:r>
              <a:rPr lang="en-US" sz="3900" dirty="0"/>
              <a:t>Take a Deeper Dive</a:t>
            </a:r>
          </a:p>
        </p:txBody>
      </p:sp>
      <p:sp>
        <p:nvSpPr>
          <p:cNvPr id="4" name="Slide Number Placeholder 3"/>
          <p:cNvSpPr>
            <a:spLocks noGrp="1"/>
          </p:cNvSpPr>
          <p:nvPr>
            <p:ph type="sldNum" sz="quarter" idx="10"/>
          </p:nvPr>
        </p:nvSpPr>
        <p:spPr/>
        <p:txBody>
          <a:bodyPr/>
          <a:lstStyle/>
          <a:p>
            <a:fld id="{3DA11494-B806-4762-8BCE-18CB7E6B007F}" type="slidenum">
              <a:rPr lang="en-US" smtClean="0"/>
              <a:pPr/>
              <a:t>14</a:t>
            </a:fld>
            <a:endParaRPr lang="en-US"/>
          </a:p>
        </p:txBody>
      </p:sp>
    </p:spTree>
    <p:extLst>
      <p:ext uri="{BB962C8B-B14F-4D97-AF65-F5344CB8AC3E}">
        <p14:creationId xmlns:p14="http://schemas.microsoft.com/office/powerpoint/2010/main" val="17604659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fld id="{D0A86A8A-A8D8-450B-870A-23CF8B24C44B}" type="slidenum">
              <a:rPr lang="en-US" smtClean="0"/>
              <a:pPr/>
              <a:t>15</a:t>
            </a:fld>
            <a:endParaRPr lang="en-US"/>
          </a:p>
        </p:txBody>
      </p:sp>
      <p:sp>
        <p:nvSpPr>
          <p:cNvPr id="5" name="Notes Placeholder 4"/>
          <p:cNvSpPr>
            <a:spLocks noGrp="1"/>
          </p:cNvSpPr>
          <p:nvPr>
            <p:ph type="body" sz="quarter" idx="11"/>
          </p:nvPr>
        </p:nvSpPr>
        <p:spPr/>
        <p:txBody>
          <a:bodyPr>
            <a:normAutofit/>
          </a:bodyPr>
          <a:lstStyle/>
          <a:p>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Simplistic picture of</a:t>
            </a:r>
            <a:r>
              <a:rPr lang="en-US" baseline="0" dirty="0"/>
              <a:t> the natural biologic healing process which is enhanced and accelerated with PRP.  3 dimensional fibrin matrix with concentrated growth factors sending signals into the body to call in stem cells(regenerative cells).  Stem cells attach to matrix, signals cause stem cell replication as well as differentiation.</a:t>
            </a:r>
            <a:endParaRPr lang="en-US" dirty="0"/>
          </a:p>
        </p:txBody>
      </p:sp>
      <p:sp>
        <p:nvSpPr>
          <p:cNvPr id="4" name="Slide Number Placeholder 3"/>
          <p:cNvSpPr>
            <a:spLocks noGrp="1"/>
          </p:cNvSpPr>
          <p:nvPr>
            <p:ph type="sldNum" sz="quarter" idx="10"/>
          </p:nvPr>
        </p:nvSpPr>
        <p:spPr/>
        <p:txBody>
          <a:bodyPr/>
          <a:lstStyle/>
          <a:p>
            <a:fld id="{42E37910-5D71-2A48-A560-CD010AFA1753}" type="slidenum">
              <a:rPr lang="en-US" smtClean="0"/>
              <a:t>16</a:t>
            </a:fld>
            <a:endParaRPr lang="en-US"/>
          </a:p>
        </p:txBody>
      </p:sp>
    </p:spTree>
    <p:extLst>
      <p:ext uri="{BB962C8B-B14F-4D97-AF65-F5344CB8AC3E}">
        <p14:creationId xmlns:p14="http://schemas.microsoft.com/office/powerpoint/2010/main" val="251447077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goal of providing concentrated growth factors to a specific tissue site is to accelerate the</a:t>
            </a:r>
            <a:r>
              <a:rPr lang="en-US" baseline="0" dirty="0"/>
              <a:t> natural healing and tissue regeneration process. When injecting PRP into tissue, the needle stick creates a tissue injury causing this process to begin.</a:t>
            </a:r>
            <a:endParaRPr lang="en-US" dirty="0"/>
          </a:p>
        </p:txBody>
      </p:sp>
      <p:sp>
        <p:nvSpPr>
          <p:cNvPr id="4" name="Slide Number Placeholder 3"/>
          <p:cNvSpPr>
            <a:spLocks noGrp="1"/>
          </p:cNvSpPr>
          <p:nvPr>
            <p:ph type="sldNum" sz="quarter" idx="10"/>
          </p:nvPr>
        </p:nvSpPr>
        <p:spPr/>
        <p:txBody>
          <a:bodyPr/>
          <a:lstStyle/>
          <a:p>
            <a:fld id="{42E37910-5D71-2A48-A560-CD010AFA1753}" type="slidenum">
              <a:rPr lang="en-US" smtClean="0"/>
              <a:t>17</a:t>
            </a:fld>
            <a:endParaRPr lang="en-US"/>
          </a:p>
        </p:txBody>
      </p:sp>
    </p:spTree>
    <p:extLst>
      <p:ext uri="{BB962C8B-B14F-4D97-AF65-F5344CB8AC3E}">
        <p14:creationId xmlns:p14="http://schemas.microsoft.com/office/powerpoint/2010/main" val="121949539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55269107-08F6-7542-9456-9E515E496B0F}" type="slidenum">
              <a:rPr lang="en-US" smtClean="0"/>
              <a:pPr/>
              <a:t>20</a:t>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B64ADC4-85D6-4DF7-8F28-A90FD107765E}" type="slidenum">
              <a:rPr lang="en-US" smtClean="0"/>
              <a:pPr/>
              <a:t>33</a:t>
            </a:fld>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B64ADC4-85D6-4DF7-8F28-A90FD107765E}" type="slidenum">
              <a:rPr lang="en-US" smtClean="0"/>
              <a:pPr/>
              <a:t>34</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a:spLocks noGrp="1" noChangeArrowheads="1"/>
          </p:cNvSpPr>
          <p:nvPr>
            <p:ph type="sldNum" sz="quarter" idx="5"/>
          </p:nvPr>
        </p:nvSpPr>
        <p:spPr>
          <a:ln/>
        </p:spPr>
        <p:txBody>
          <a:bodyPr/>
          <a:lstStyle/>
          <a:p>
            <a:fld id="{EBE2F778-2655-624D-8E9C-FD7C5C00B62A}" type="slidenum">
              <a:rPr lang="en-US"/>
              <a:pPr/>
              <a:t>3</a:t>
            </a:fld>
            <a:endParaRPr lang="en-US" dirty="0"/>
          </a:p>
        </p:txBody>
      </p:sp>
      <p:sp>
        <p:nvSpPr>
          <p:cNvPr id="1731586" name="Rectangle 7"/>
          <p:cNvSpPr txBox="1">
            <a:spLocks noGrp="1" noChangeArrowheads="1"/>
          </p:cNvSpPr>
          <p:nvPr/>
        </p:nvSpPr>
        <p:spPr bwMode="auto">
          <a:xfrm>
            <a:off x="3886201" y="8687447"/>
            <a:ext cx="2971800" cy="456554"/>
          </a:xfrm>
          <a:prstGeom prst="rect">
            <a:avLst/>
          </a:prstGeom>
          <a:noFill/>
          <a:ln w="9525">
            <a:noFill/>
            <a:miter lim="800000"/>
            <a:headEnd/>
            <a:tailEnd/>
          </a:ln>
        </p:spPr>
        <p:txBody>
          <a:bodyPr lIns="91060" tIns="45530" rIns="91060" bIns="45530" anchor="b">
            <a:prstTxWarp prst="textNoShape">
              <a:avLst/>
            </a:prstTxWarp>
          </a:bodyPr>
          <a:lstStyle/>
          <a:p>
            <a:pPr algn="r" defTabSz="909512"/>
            <a:fld id="{A3ECD772-0660-364A-AF47-A52D219D10F3}" type="slidenum">
              <a:rPr lang="en-US" sz="1200"/>
              <a:pPr algn="r" defTabSz="909512"/>
              <a:t>3</a:t>
            </a:fld>
            <a:endParaRPr lang="en-US" sz="1200" dirty="0"/>
          </a:p>
        </p:txBody>
      </p:sp>
      <p:sp>
        <p:nvSpPr>
          <p:cNvPr id="1731587" name="Rectangle 2"/>
          <p:cNvSpPr>
            <a:spLocks noGrp="1" noRot="1" noChangeAspect="1" noChangeArrowheads="1" noTextEdit="1"/>
          </p:cNvSpPr>
          <p:nvPr>
            <p:ph type="sldImg"/>
          </p:nvPr>
        </p:nvSpPr>
        <p:spPr bwMode="auto">
          <a:xfrm>
            <a:off x="814388" y="273050"/>
            <a:ext cx="3495675" cy="2622550"/>
          </a:xfrm>
          <a:prstGeom prst="rect">
            <a:avLst/>
          </a:prstGeom>
          <a:solidFill>
            <a:srgbClr val="FFFFFF"/>
          </a:solidFill>
          <a:ln>
            <a:solidFill>
              <a:srgbClr val="000000"/>
            </a:solidFill>
            <a:miter lim="800000"/>
            <a:headEnd/>
            <a:tailEnd/>
          </a:ln>
        </p:spPr>
      </p:sp>
      <p:sp>
        <p:nvSpPr>
          <p:cNvPr id="1731588" name="Rectangle 3"/>
          <p:cNvSpPr>
            <a:spLocks noGrp="1" noChangeArrowheads="1"/>
          </p:cNvSpPr>
          <p:nvPr>
            <p:ph type="body" idx="1"/>
          </p:nvPr>
        </p:nvSpPr>
        <p:spPr bwMode="auto">
          <a:xfrm>
            <a:off x="668339" y="3216856"/>
            <a:ext cx="5818187" cy="5236666"/>
          </a:xfrm>
          <a:prstGeom prst="rect">
            <a:avLst/>
          </a:prstGeom>
          <a:solidFill>
            <a:srgbClr val="FFFFFF"/>
          </a:solidFill>
          <a:ln>
            <a:solidFill>
              <a:srgbClr val="000000"/>
            </a:solidFill>
            <a:miter lim="800000"/>
            <a:headEnd/>
            <a:tailEnd/>
          </a:ln>
        </p:spPr>
        <p:txBody>
          <a:bodyPr lIns="84843" tIns="42421" rIns="84843" bIns="42421">
            <a:prstTxWarp prst="textNoShape">
              <a:avLst/>
            </a:prstTxWarp>
          </a:bodyPr>
          <a:lstStyle/>
          <a:p>
            <a:endParaRPr lang="en-US" dirty="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2E37910-5D71-2A48-A560-CD010AFA1753}" type="slidenum">
              <a:rPr lang="en-US" smtClean="0"/>
              <a:t>39</a:t>
            </a:fld>
            <a:endParaRPr lang="en-US"/>
          </a:p>
        </p:txBody>
      </p:sp>
    </p:spTree>
    <p:extLst>
      <p:ext uri="{BB962C8B-B14F-4D97-AF65-F5344CB8AC3E}">
        <p14:creationId xmlns:p14="http://schemas.microsoft.com/office/powerpoint/2010/main" val="365577210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Corpus</a:t>
            </a:r>
            <a:r>
              <a:rPr lang="en-US" baseline="0" dirty="0"/>
              <a:t> </a:t>
            </a:r>
            <a:r>
              <a:rPr lang="en-US" baseline="0" dirty="0" err="1"/>
              <a:t>cavernosum</a:t>
            </a:r>
            <a:r>
              <a:rPr lang="en-US" baseline="0" dirty="0"/>
              <a:t>: </a:t>
            </a:r>
            <a:r>
              <a:rPr lang="en-US" baseline="0" dirty="0" err="1"/>
              <a:t>spongelike</a:t>
            </a:r>
            <a:r>
              <a:rPr lang="en-US" baseline="0" dirty="0"/>
              <a:t> regions of erectile tissue. </a:t>
            </a:r>
            <a:endParaRPr lang="en-US" dirty="0"/>
          </a:p>
        </p:txBody>
      </p:sp>
      <p:sp>
        <p:nvSpPr>
          <p:cNvPr id="4" name="Slide Number Placeholder 3"/>
          <p:cNvSpPr>
            <a:spLocks noGrp="1"/>
          </p:cNvSpPr>
          <p:nvPr>
            <p:ph type="sldNum" sz="quarter" idx="10"/>
          </p:nvPr>
        </p:nvSpPr>
        <p:spPr/>
        <p:txBody>
          <a:bodyPr/>
          <a:lstStyle/>
          <a:p>
            <a:fld id="{4A597BEB-523F-46B8-9B0E-E112FC4E9BAC}" type="slidenum">
              <a:rPr lang="en-US" smtClean="0"/>
              <a:pPr/>
              <a:t>43</a:t>
            </a:fld>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Call</a:t>
            </a:r>
            <a:r>
              <a:rPr lang="en-US" baseline="0" dirty="0"/>
              <a:t> point with highest potential volume over the next 5-10 years</a:t>
            </a:r>
            <a:endParaRPr lang="en-US" dirty="0"/>
          </a:p>
        </p:txBody>
      </p:sp>
      <p:sp>
        <p:nvSpPr>
          <p:cNvPr id="4" name="Slide Number Placeholder 3"/>
          <p:cNvSpPr>
            <a:spLocks noGrp="1"/>
          </p:cNvSpPr>
          <p:nvPr>
            <p:ph type="sldNum" sz="quarter" idx="10"/>
          </p:nvPr>
        </p:nvSpPr>
        <p:spPr/>
        <p:txBody>
          <a:bodyPr/>
          <a:lstStyle/>
          <a:p>
            <a:fld id="{42E37910-5D71-2A48-A560-CD010AFA1753}" type="slidenum">
              <a:rPr lang="en-US" smtClean="0"/>
              <a:t>45</a:t>
            </a:fld>
            <a:endParaRPr lang="en-US"/>
          </a:p>
        </p:txBody>
      </p:sp>
    </p:spTree>
    <p:extLst>
      <p:ext uri="{BB962C8B-B14F-4D97-AF65-F5344CB8AC3E}">
        <p14:creationId xmlns:p14="http://schemas.microsoft.com/office/powerpoint/2010/main" val="236505184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Realize the opportunity before us.</a:t>
            </a:r>
          </a:p>
        </p:txBody>
      </p:sp>
      <p:sp>
        <p:nvSpPr>
          <p:cNvPr id="4" name="Slide Number Placeholder 3"/>
          <p:cNvSpPr>
            <a:spLocks noGrp="1"/>
          </p:cNvSpPr>
          <p:nvPr>
            <p:ph type="sldNum" sz="quarter" idx="10"/>
          </p:nvPr>
        </p:nvSpPr>
        <p:spPr/>
        <p:txBody>
          <a:bodyPr/>
          <a:lstStyle/>
          <a:p>
            <a:fld id="{42E37910-5D71-2A48-A560-CD010AFA1753}" type="slidenum">
              <a:rPr lang="en-US" smtClean="0"/>
              <a:t>46</a:t>
            </a:fld>
            <a:endParaRPr lang="en-US"/>
          </a:p>
        </p:txBody>
      </p:sp>
    </p:spTree>
    <p:extLst>
      <p:ext uri="{BB962C8B-B14F-4D97-AF65-F5344CB8AC3E}">
        <p14:creationId xmlns:p14="http://schemas.microsoft.com/office/powerpoint/2010/main" val="407413791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now have the capability of offering a non-invasive option between conservative</a:t>
            </a:r>
            <a:r>
              <a:rPr lang="en-US" baseline="0" dirty="0"/>
              <a:t> therapy, PT, anti-</a:t>
            </a:r>
            <a:r>
              <a:rPr lang="en-US" baseline="0" dirty="0" err="1"/>
              <a:t>inflam</a:t>
            </a:r>
            <a:r>
              <a:rPr lang="is-IS" baseline="0" dirty="0"/>
              <a:t>… and Surgery.</a:t>
            </a:r>
            <a:endParaRPr lang="en-US" dirty="0"/>
          </a:p>
        </p:txBody>
      </p:sp>
      <p:sp>
        <p:nvSpPr>
          <p:cNvPr id="4" name="Slide Number Placeholder 3"/>
          <p:cNvSpPr>
            <a:spLocks noGrp="1"/>
          </p:cNvSpPr>
          <p:nvPr>
            <p:ph type="sldNum" sz="quarter" idx="10"/>
          </p:nvPr>
        </p:nvSpPr>
        <p:spPr/>
        <p:txBody>
          <a:bodyPr/>
          <a:lstStyle/>
          <a:p>
            <a:fld id="{42E37910-5D71-2A48-A560-CD010AFA1753}" type="slidenum">
              <a:rPr lang="en-US" smtClean="0"/>
              <a:t>48</a:t>
            </a:fld>
            <a:endParaRPr lang="en-US"/>
          </a:p>
        </p:txBody>
      </p:sp>
    </p:spTree>
    <p:extLst>
      <p:ext uri="{BB962C8B-B14F-4D97-AF65-F5344CB8AC3E}">
        <p14:creationId xmlns:p14="http://schemas.microsoft.com/office/powerpoint/2010/main" val="45873959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2E37910-5D71-2A48-A560-CD010AFA1753}" type="slidenum">
              <a:rPr lang="en-US" smtClean="0"/>
              <a:t>49</a:t>
            </a:fld>
            <a:endParaRPr lang="en-US"/>
          </a:p>
        </p:txBody>
      </p:sp>
    </p:spTree>
    <p:extLst>
      <p:ext uri="{BB962C8B-B14F-4D97-AF65-F5344CB8AC3E}">
        <p14:creationId xmlns:p14="http://schemas.microsoft.com/office/powerpoint/2010/main" val="15584842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Autofit/>
          </a:bodyPr>
          <a:lstStyle/>
          <a:p>
            <a:r>
              <a:rPr lang="en-US" sz="3100" dirty="0"/>
              <a:t>Signal proteins released from damaged tissue call in stem cells from surrounding vasculature and begin the proliferation/differentiation process in a healthy individual.</a:t>
            </a:r>
          </a:p>
        </p:txBody>
      </p:sp>
      <p:sp>
        <p:nvSpPr>
          <p:cNvPr id="4" name="Slide Number Placeholder 3"/>
          <p:cNvSpPr>
            <a:spLocks noGrp="1"/>
          </p:cNvSpPr>
          <p:nvPr>
            <p:ph type="sldNum" sz="quarter" idx="10"/>
          </p:nvPr>
        </p:nvSpPr>
        <p:spPr/>
        <p:txBody>
          <a:bodyPr/>
          <a:lstStyle/>
          <a:p>
            <a:fld id="{84820C28-8FC1-49DF-AB00-B55A9D668EF5}" type="slidenum">
              <a:rPr lang="en-US" smtClean="0"/>
              <a:pPr/>
              <a:t>50</a:t>
            </a:fld>
            <a:endParaRPr 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3900" dirty="0" err="1"/>
              <a:t>Immuno</a:t>
            </a:r>
            <a:r>
              <a:rPr lang="en-US" sz="3900" dirty="0"/>
              <a:t> </a:t>
            </a:r>
            <a:r>
              <a:rPr lang="en-US" sz="3900" dirty="0" err="1"/>
              <a:t>pts</a:t>
            </a:r>
            <a:r>
              <a:rPr lang="en-US" sz="3900" dirty="0"/>
              <a:t> vascular </a:t>
            </a:r>
            <a:r>
              <a:rPr lang="en-US" sz="3900" dirty="0" err="1"/>
              <a:t>iss</a:t>
            </a:r>
            <a:endParaRPr lang="en-US" sz="3900" dirty="0"/>
          </a:p>
          <a:p>
            <a:r>
              <a:rPr lang="en-US" sz="3900" dirty="0"/>
              <a:t>Transport issues</a:t>
            </a:r>
          </a:p>
          <a:p>
            <a:r>
              <a:rPr lang="en-US" sz="3900" dirty="0"/>
              <a:t>*Replacement Effect</a:t>
            </a:r>
          </a:p>
          <a:p>
            <a:r>
              <a:rPr lang="en-US" sz="3900" dirty="0"/>
              <a:t>*Trophic Effect</a:t>
            </a:r>
          </a:p>
          <a:p>
            <a:endParaRPr lang="en-US" sz="3900" dirty="0"/>
          </a:p>
          <a:p>
            <a:r>
              <a:rPr lang="en-US" sz="3900" dirty="0"/>
              <a:t>Other concerns? &gt; Age?</a:t>
            </a:r>
          </a:p>
        </p:txBody>
      </p:sp>
      <p:sp>
        <p:nvSpPr>
          <p:cNvPr id="4" name="Slide Number Placeholder 3"/>
          <p:cNvSpPr>
            <a:spLocks noGrp="1"/>
          </p:cNvSpPr>
          <p:nvPr>
            <p:ph type="sldNum" sz="quarter" idx="10"/>
          </p:nvPr>
        </p:nvSpPr>
        <p:spPr/>
        <p:txBody>
          <a:bodyPr/>
          <a:lstStyle/>
          <a:p>
            <a:fld id="{3DA11494-B806-4762-8BCE-18CB7E6B007F}" type="slidenum">
              <a:rPr lang="en-US" smtClean="0"/>
              <a:pPr/>
              <a:t>55</a:t>
            </a:fld>
            <a:endParaRPr lang="en-US"/>
          </a:p>
        </p:txBody>
      </p:sp>
    </p:spTree>
    <p:extLst>
      <p:ext uri="{BB962C8B-B14F-4D97-AF65-F5344CB8AC3E}">
        <p14:creationId xmlns:p14="http://schemas.microsoft.com/office/powerpoint/2010/main" val="125324115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goal of providing concentrated growth factors to a specific tissue site is to accelerate the</a:t>
            </a:r>
            <a:r>
              <a:rPr lang="en-US" baseline="0" dirty="0"/>
              <a:t> natural healing and tissue regeneration process. When injecting PRP into tissue, the needle stick creates a tissue injury causing this process to begin.</a:t>
            </a:r>
            <a:endParaRPr lang="en-US" dirty="0"/>
          </a:p>
        </p:txBody>
      </p:sp>
      <p:sp>
        <p:nvSpPr>
          <p:cNvPr id="4" name="Slide Number Placeholder 3"/>
          <p:cNvSpPr>
            <a:spLocks noGrp="1"/>
          </p:cNvSpPr>
          <p:nvPr>
            <p:ph type="sldNum" sz="quarter" idx="10"/>
          </p:nvPr>
        </p:nvSpPr>
        <p:spPr/>
        <p:txBody>
          <a:bodyPr/>
          <a:lstStyle/>
          <a:p>
            <a:fld id="{42E37910-5D71-2A48-A560-CD010AFA1753}" type="slidenum">
              <a:rPr lang="en-US" smtClean="0"/>
              <a:t>58</a:t>
            </a:fld>
            <a:endParaRPr lang="en-US"/>
          </a:p>
        </p:txBody>
      </p:sp>
    </p:spTree>
    <p:extLst>
      <p:ext uri="{BB962C8B-B14F-4D97-AF65-F5344CB8AC3E}">
        <p14:creationId xmlns:p14="http://schemas.microsoft.com/office/powerpoint/2010/main" val="121949539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Slide Image Placeholder 1"/>
          <p:cNvSpPr>
            <a:spLocks noGrp="1" noRot="1" noChangeAspect="1" noTextEdit="1"/>
          </p:cNvSpPr>
          <p:nvPr>
            <p:ph type="sldImg"/>
          </p:nvPr>
        </p:nvSpPr>
        <p:spPr bwMode="auto">
          <a:noFill/>
          <a:ln>
            <a:solidFill>
              <a:srgbClr val="000000"/>
            </a:solidFill>
            <a:miter lim="800000"/>
            <a:headEnd/>
            <a:tailEnd/>
          </a:ln>
        </p:spPr>
      </p:sp>
      <p:sp>
        <p:nvSpPr>
          <p:cNvPr id="13824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dirty="0"/>
              <a:t>New machine will be pictured</a:t>
            </a:r>
            <a:r>
              <a:rPr lang="en-US" baseline="0" dirty="0"/>
              <a:t> here</a:t>
            </a:r>
            <a:endParaRPr lang="en-US" dirty="0"/>
          </a:p>
        </p:txBody>
      </p:sp>
      <p:sp>
        <p:nvSpPr>
          <p:cNvPr id="138244" name="Slide Number Placeholder 3"/>
          <p:cNvSpPr>
            <a:spLocks noGrp="1"/>
          </p:cNvSpPr>
          <p:nvPr>
            <p:ph type="sldNum" sz="quarter" idx="5"/>
          </p:nvPr>
        </p:nvSpPr>
        <p:spPr bwMode="auto">
          <a:noFill/>
          <a:ln>
            <a:miter lim="800000"/>
            <a:headEnd/>
            <a:tailEnd/>
          </a:ln>
        </p:spPr>
        <p:txBody>
          <a:bodyPr/>
          <a:lstStyle/>
          <a:p>
            <a:fld id="{718E9C86-93E1-496F-B5F5-A914DDBC053D}" type="slidenum">
              <a:rPr lang="en-US"/>
              <a:pPr/>
              <a:t>62</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RBC’s are considered</a:t>
            </a:r>
            <a:r>
              <a:rPr lang="en-US" baseline="0" dirty="0"/>
              <a:t> “background noise”.  Important to remove the majority of these to concentrate platelets and </a:t>
            </a:r>
            <a:r>
              <a:rPr lang="en-US" baseline="0" dirty="0" err="1"/>
              <a:t>wbc’s</a:t>
            </a:r>
            <a:r>
              <a:rPr lang="en-US" baseline="0" dirty="0"/>
              <a:t>.  Red blood cells will compete with the regenerative cells for oxygen and nutrients.</a:t>
            </a:r>
            <a:endParaRPr lang="en-US" dirty="0"/>
          </a:p>
        </p:txBody>
      </p:sp>
      <p:sp>
        <p:nvSpPr>
          <p:cNvPr id="4" name="Slide Number Placeholder 3"/>
          <p:cNvSpPr>
            <a:spLocks noGrp="1"/>
          </p:cNvSpPr>
          <p:nvPr>
            <p:ph type="sldNum" sz="quarter" idx="10"/>
          </p:nvPr>
        </p:nvSpPr>
        <p:spPr/>
        <p:txBody>
          <a:bodyPr/>
          <a:lstStyle/>
          <a:p>
            <a:fld id="{42E37910-5D71-2A48-A560-CD010AFA1753}" type="slidenum">
              <a:rPr lang="en-US" smtClean="0"/>
              <a:t>4</a:t>
            </a:fld>
            <a:endParaRPr lang="en-US"/>
          </a:p>
        </p:txBody>
      </p:sp>
    </p:spTree>
    <p:extLst>
      <p:ext uri="{BB962C8B-B14F-4D97-AF65-F5344CB8AC3E}">
        <p14:creationId xmlns:p14="http://schemas.microsoft.com/office/powerpoint/2010/main" val="322768337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55269107-08F6-7542-9456-9E515E496B0F}" type="slidenum">
              <a:rPr lang="en-US" smtClean="0"/>
              <a:pPr/>
              <a:t>63</a:t>
            </a:fld>
            <a:endParaRPr 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Utilize this in every sales call!  Use</a:t>
            </a:r>
            <a:r>
              <a:rPr lang="en-US" baseline="0" dirty="0"/>
              <a:t> the Comparison of Systems marketing piece for the </a:t>
            </a:r>
            <a:r>
              <a:rPr lang="en-US" baseline="0" dirty="0" err="1"/>
              <a:t>Tru</a:t>
            </a:r>
            <a:r>
              <a:rPr lang="en-US" baseline="0" dirty="0"/>
              <a:t> line.</a:t>
            </a:r>
            <a:endParaRPr lang="en-US" dirty="0"/>
          </a:p>
        </p:txBody>
      </p:sp>
      <p:sp>
        <p:nvSpPr>
          <p:cNvPr id="4" name="Slide Number Placeholder 3"/>
          <p:cNvSpPr>
            <a:spLocks noGrp="1"/>
          </p:cNvSpPr>
          <p:nvPr>
            <p:ph type="sldNum" sz="quarter" idx="10"/>
          </p:nvPr>
        </p:nvSpPr>
        <p:spPr/>
        <p:txBody>
          <a:bodyPr/>
          <a:lstStyle/>
          <a:p>
            <a:fld id="{42E37910-5D71-2A48-A560-CD010AFA1753}" type="slidenum">
              <a:rPr lang="en-US" smtClean="0"/>
              <a:t>64</a:t>
            </a:fld>
            <a:endParaRPr lang="en-US"/>
          </a:p>
        </p:txBody>
      </p:sp>
    </p:spTree>
    <p:extLst>
      <p:ext uri="{BB962C8B-B14F-4D97-AF65-F5344CB8AC3E}">
        <p14:creationId xmlns:p14="http://schemas.microsoft.com/office/powerpoint/2010/main" val="2881929317"/>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If PRP is not red, there are very few if any platelets</a:t>
            </a:r>
          </a:p>
        </p:txBody>
      </p:sp>
      <p:sp>
        <p:nvSpPr>
          <p:cNvPr id="4" name="Slide Number Placeholder 3"/>
          <p:cNvSpPr>
            <a:spLocks noGrp="1"/>
          </p:cNvSpPr>
          <p:nvPr>
            <p:ph type="sldNum" sz="quarter" idx="10"/>
          </p:nvPr>
        </p:nvSpPr>
        <p:spPr/>
        <p:txBody>
          <a:bodyPr/>
          <a:lstStyle/>
          <a:p>
            <a:fld id="{42E37910-5D71-2A48-A560-CD010AFA1753}" type="slidenum">
              <a:rPr lang="en-US" smtClean="0"/>
              <a:t>68</a:t>
            </a:fld>
            <a:endParaRPr lang="en-US"/>
          </a:p>
        </p:txBody>
      </p:sp>
    </p:spTree>
    <p:extLst>
      <p:ext uri="{BB962C8B-B14F-4D97-AF65-F5344CB8AC3E}">
        <p14:creationId xmlns:p14="http://schemas.microsoft.com/office/powerpoint/2010/main" val="426260965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Picure</a:t>
            </a:r>
            <a:r>
              <a:rPr lang="en-US" baseline="0" dirty="0"/>
              <a:t> on the left is a resting platelet.  On the right is an activated platelet.</a:t>
            </a:r>
            <a:endParaRPr lang="en-US" dirty="0"/>
          </a:p>
        </p:txBody>
      </p:sp>
      <p:sp>
        <p:nvSpPr>
          <p:cNvPr id="4" name="Slide Number Placeholder 3"/>
          <p:cNvSpPr>
            <a:spLocks noGrp="1"/>
          </p:cNvSpPr>
          <p:nvPr>
            <p:ph type="sldNum" sz="quarter" idx="10"/>
          </p:nvPr>
        </p:nvSpPr>
        <p:spPr/>
        <p:txBody>
          <a:bodyPr/>
          <a:lstStyle/>
          <a:p>
            <a:fld id="{42E37910-5D71-2A48-A560-CD010AFA1753}" type="slidenum">
              <a:rPr lang="en-US" smtClean="0"/>
              <a:t>5</a:t>
            </a:fld>
            <a:endParaRPr lang="en-US"/>
          </a:p>
        </p:txBody>
      </p:sp>
    </p:spTree>
    <p:extLst>
      <p:ext uri="{BB962C8B-B14F-4D97-AF65-F5344CB8AC3E}">
        <p14:creationId xmlns:p14="http://schemas.microsoft.com/office/powerpoint/2010/main" val="164955658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Key</a:t>
            </a:r>
            <a:r>
              <a:rPr lang="en-US" baseline="0" dirty="0"/>
              <a:t> properties of all growth factors:  Signaling proteins (</a:t>
            </a:r>
            <a:r>
              <a:rPr lang="en-US" baseline="0" dirty="0" err="1"/>
              <a:t>chemoattractants</a:t>
            </a:r>
            <a:r>
              <a:rPr lang="en-US" baseline="0" dirty="0"/>
              <a:t>) call in all cells necessary for tissue healing and regeneration.  Play a key role in angiogenesis(formation of a blood supply into the newly regenerated tissue.</a:t>
            </a:r>
            <a:endParaRPr lang="en-US" dirty="0"/>
          </a:p>
        </p:txBody>
      </p:sp>
      <p:sp>
        <p:nvSpPr>
          <p:cNvPr id="4" name="Slide Number Placeholder 3"/>
          <p:cNvSpPr>
            <a:spLocks noGrp="1"/>
          </p:cNvSpPr>
          <p:nvPr>
            <p:ph type="sldNum" sz="quarter" idx="10"/>
          </p:nvPr>
        </p:nvSpPr>
        <p:spPr/>
        <p:txBody>
          <a:bodyPr/>
          <a:lstStyle/>
          <a:p>
            <a:fld id="{42E37910-5D71-2A48-A560-CD010AFA1753}" type="slidenum">
              <a:rPr lang="en-US" smtClean="0"/>
              <a:t>6</a:t>
            </a:fld>
            <a:endParaRPr lang="en-US"/>
          </a:p>
        </p:txBody>
      </p:sp>
    </p:spTree>
    <p:extLst>
      <p:ext uri="{BB962C8B-B14F-4D97-AF65-F5344CB8AC3E}">
        <p14:creationId xmlns:p14="http://schemas.microsoft.com/office/powerpoint/2010/main" val="344181306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F3AB3AE-EB5B-4746-BBB6-F854D7585AFE}" type="slidenum">
              <a:rPr lang="en-US" smtClean="0"/>
              <a:pPr/>
              <a:t>7</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It is important</a:t>
            </a:r>
            <a:r>
              <a:rPr lang="en-US" baseline="0" dirty="0"/>
              <a:t> that platelets remain in their resting state until reaching the injured tissue site due to the short half life of the majority of growth factors.  A gentle processing system on the cells is extremely important.</a:t>
            </a:r>
          </a:p>
          <a:p>
            <a:endParaRPr lang="en-US" dirty="0"/>
          </a:p>
        </p:txBody>
      </p:sp>
      <p:sp>
        <p:nvSpPr>
          <p:cNvPr id="4" name="Slide Number Placeholder 3"/>
          <p:cNvSpPr>
            <a:spLocks noGrp="1"/>
          </p:cNvSpPr>
          <p:nvPr>
            <p:ph type="sldNum" sz="quarter" idx="10"/>
          </p:nvPr>
        </p:nvSpPr>
        <p:spPr/>
        <p:txBody>
          <a:bodyPr/>
          <a:lstStyle/>
          <a:p>
            <a:fld id="{42E37910-5D71-2A48-A560-CD010AFA1753}" type="slidenum">
              <a:rPr lang="en-US" smtClean="0"/>
              <a:t>8</a:t>
            </a:fld>
            <a:endParaRPr lang="en-US"/>
          </a:p>
        </p:txBody>
      </p:sp>
    </p:spTree>
    <p:extLst>
      <p:ext uri="{BB962C8B-B14F-4D97-AF65-F5344CB8AC3E}">
        <p14:creationId xmlns:p14="http://schemas.microsoft.com/office/powerpoint/2010/main" val="246268228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It is important</a:t>
            </a:r>
            <a:r>
              <a:rPr lang="en-US" baseline="0" dirty="0"/>
              <a:t> that platelets remain in their resting state until reaching the injured tissue site due to the short half life of the majority of growth factors.  A gentle processing system on the cells is extremely important.</a:t>
            </a:r>
          </a:p>
          <a:p>
            <a:endParaRPr lang="en-US" dirty="0"/>
          </a:p>
        </p:txBody>
      </p:sp>
      <p:sp>
        <p:nvSpPr>
          <p:cNvPr id="4" name="Slide Number Placeholder 3"/>
          <p:cNvSpPr>
            <a:spLocks noGrp="1"/>
          </p:cNvSpPr>
          <p:nvPr>
            <p:ph type="sldNum" sz="quarter" idx="10"/>
          </p:nvPr>
        </p:nvSpPr>
        <p:spPr/>
        <p:txBody>
          <a:bodyPr/>
          <a:lstStyle/>
          <a:p>
            <a:fld id="{42E37910-5D71-2A48-A560-CD010AFA1753}" type="slidenum">
              <a:rPr lang="en-US" smtClean="0"/>
              <a:t>9</a:t>
            </a:fld>
            <a:endParaRPr lang="en-US"/>
          </a:p>
        </p:txBody>
      </p:sp>
    </p:spTree>
    <p:extLst>
      <p:ext uri="{BB962C8B-B14F-4D97-AF65-F5344CB8AC3E}">
        <p14:creationId xmlns:p14="http://schemas.microsoft.com/office/powerpoint/2010/main" val="246268228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Autologous</a:t>
            </a:r>
            <a:r>
              <a:rPr lang="en-US" baseline="0" dirty="0"/>
              <a:t> alternative to synthetic fillers that can be injected into all layers of the dermis</a:t>
            </a:r>
            <a:endParaRPr lang="en-US" dirty="0"/>
          </a:p>
        </p:txBody>
      </p:sp>
      <p:sp>
        <p:nvSpPr>
          <p:cNvPr id="4" name="Slide Number Placeholder 3"/>
          <p:cNvSpPr>
            <a:spLocks noGrp="1"/>
          </p:cNvSpPr>
          <p:nvPr>
            <p:ph type="sldNum" sz="quarter" idx="10"/>
          </p:nvPr>
        </p:nvSpPr>
        <p:spPr/>
        <p:txBody>
          <a:bodyPr/>
          <a:lstStyle/>
          <a:p>
            <a:fld id="{42E37910-5D71-2A48-A560-CD010AFA1753}" type="slidenum">
              <a:rPr lang="en-US" smtClean="0"/>
              <a:t>10</a:t>
            </a:fld>
            <a:endParaRPr lang="en-US"/>
          </a:p>
        </p:txBody>
      </p:sp>
    </p:spTree>
    <p:extLst>
      <p:ext uri="{BB962C8B-B14F-4D97-AF65-F5344CB8AC3E}">
        <p14:creationId xmlns:p14="http://schemas.microsoft.com/office/powerpoint/2010/main" val="353389786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wmf"/><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009442" y="3307355"/>
            <a:ext cx="7117180" cy="1470025"/>
          </a:xfrm>
        </p:spPr>
        <p:txBody>
          <a:bodyPr anchor="b"/>
          <a:lstStyle>
            <a:lvl1pPr>
              <a:defRPr sz="4000"/>
            </a:lvl1pPr>
          </a:lstStyle>
          <a:p>
            <a:r>
              <a:rPr lang="en-US"/>
              <a:t>Click to edit Master title style</a:t>
            </a:r>
            <a:endParaRPr lang="en-US" dirty="0"/>
          </a:p>
        </p:txBody>
      </p:sp>
      <p:sp>
        <p:nvSpPr>
          <p:cNvPr id="3" name="Subtitle 2"/>
          <p:cNvSpPr>
            <a:spLocks noGrp="1"/>
          </p:cNvSpPr>
          <p:nvPr>
            <p:ph type="subTitle" idx="1"/>
          </p:nvPr>
        </p:nvSpPr>
        <p:spPr>
          <a:xfrm>
            <a:off x="1009442" y="4777380"/>
            <a:ext cx="7117180" cy="861420"/>
          </a:xfrm>
        </p:spPr>
        <p:txBody>
          <a:bodyPr anchor="t">
            <a:normAutofit/>
          </a:bodyPr>
          <a:lstStyle>
            <a:lvl1pPr marL="0" indent="0" algn="l">
              <a:buNone/>
              <a:defRPr sz="200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E30E2307-1E40-4E12-8716-25BFDA8E7013}" type="datetime1">
              <a:rPr lang="en-US" smtClean="0"/>
              <a:pPr/>
              <a:t>6/17/2019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87D7A59-36E2-48B9-B146-C1E59501F63F}"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a:xfrm>
            <a:off x="1009443" y="1807361"/>
            <a:ext cx="7123080" cy="405143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5CFCF5A-EA79-452C-A52C-1A2668C2E7DF}" type="datetime1">
              <a:rPr lang="en-US" smtClean="0"/>
              <a:pPr/>
              <a:t>6/17/2019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87D7A59-36E2-48B9-B146-C1E59501F63F}"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59561" y="675723"/>
            <a:ext cx="1472962" cy="518532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1009442" y="675723"/>
            <a:ext cx="5467557" cy="518532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E5C4C28-BD4B-4892-9A2D-6E19BD753A9A}" type="datetime1">
              <a:rPr lang="en-US" smtClean="0"/>
              <a:pPr/>
              <a:t>6/17/2019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87D7A59-36E2-48B9-B146-C1E59501F63F}"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Title and Content Light Backgroun">
    <p:spTree>
      <p:nvGrpSpPr>
        <p:cNvPr id="1" name=""/>
        <p:cNvGrpSpPr/>
        <p:nvPr/>
      </p:nvGrpSpPr>
      <p:grpSpPr>
        <a:xfrm>
          <a:off x="0" y="0"/>
          <a:ext cx="0" cy="0"/>
          <a:chOff x="0" y="0"/>
          <a:chExt cx="0" cy="0"/>
        </a:xfrm>
      </p:grpSpPr>
      <p:sp>
        <p:nvSpPr>
          <p:cNvPr id="13"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EB7948D-65B7-4FEC-80B5-36D7629B101D}" type="datetimeFigureOut">
              <a:rPr lang="en-US" smtClean="0">
                <a:solidFill>
                  <a:prstClr val="black">
                    <a:tint val="75000"/>
                  </a:prstClr>
                </a:solidFill>
              </a:rPr>
              <a:pPr/>
              <a:t>6/17/2019</a:t>
            </a:fld>
            <a:endParaRPr lang="en-US">
              <a:solidFill>
                <a:prstClr val="black">
                  <a:tint val="75000"/>
                </a:prstClr>
              </a:solidFill>
            </a:endParaRPr>
          </a:p>
        </p:txBody>
      </p:sp>
      <p:sp>
        <p:nvSpPr>
          <p:cNvPr id="3" name="Content Placeholder 2"/>
          <p:cNvSpPr>
            <a:spLocks noGrp="1"/>
          </p:cNvSpPr>
          <p:nvPr>
            <p:ph sz="quarter" idx="10"/>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itle 3"/>
          <p:cNvSpPr>
            <a:spLocks noGrp="1"/>
          </p:cNvSpPr>
          <p:nvPr>
            <p:ph type="title"/>
          </p:nvPr>
        </p:nvSpPr>
        <p:spPr/>
        <p:txBody>
          <a:bodyPr/>
          <a:lstStyle/>
          <a:p>
            <a:r>
              <a:rPr lang="en-US"/>
              <a:t>Click to edit Master title style</a:t>
            </a:r>
          </a:p>
        </p:txBody>
      </p:sp>
      <p:pic>
        <p:nvPicPr>
          <p:cNvPr id="7" name="Picture 5"/>
          <p:cNvPicPr>
            <a:picLocks noChangeAspect="1"/>
          </p:cNvPicPr>
          <p:nvPr userDrawn="1"/>
        </p:nvPicPr>
        <p:blipFill rotWithShape="1">
          <a:blip r:embed="rId2" cstate="email">
            <a:extLst>
              <a:ext uri="{28A0092B-C50C-407E-A947-70E740481C1C}">
                <a14:useLocalDpi xmlns:a14="http://schemas.microsoft.com/office/drawing/2010/main" val="0"/>
              </a:ext>
            </a:extLst>
          </a:blip>
          <a:srcRect b="-7379"/>
          <a:stretch/>
        </p:blipFill>
        <p:spPr bwMode="auto">
          <a:xfrm>
            <a:off x="6629400" y="6055995"/>
            <a:ext cx="2400300" cy="53389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val="302747929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Text Slide-Magellan">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0" y="0"/>
            <a:ext cx="9144000" cy="950976"/>
          </a:xfrm>
          <a:prstGeom prst="rect">
            <a:avLst/>
          </a:prstGeom>
        </p:spPr>
      </p:pic>
      <p:sp>
        <p:nvSpPr>
          <p:cNvPr id="8" name="Date Placeholder 10"/>
          <p:cNvSpPr>
            <a:spLocks noGrp="1"/>
          </p:cNvSpPr>
          <p:nvPr>
            <p:ph type="dt" sz="half" idx="12"/>
          </p:nvPr>
        </p:nvSpPr>
        <p:spPr>
          <a:xfrm>
            <a:off x="272480" y="6356351"/>
            <a:ext cx="2133600" cy="365125"/>
          </a:xfrm>
        </p:spPr>
        <p:txBody>
          <a:bodyPr/>
          <a:lstStyle>
            <a:lvl1pPr>
              <a:defRPr>
                <a:solidFill>
                  <a:schemeClr val="tx1"/>
                </a:solidFill>
              </a:defRPr>
            </a:lvl1pPr>
          </a:lstStyle>
          <a:p>
            <a:endParaRPr lang="en-US" dirty="0">
              <a:solidFill>
                <a:srgbClr val="1C1C1D"/>
              </a:solidFill>
            </a:endParaRPr>
          </a:p>
        </p:txBody>
      </p:sp>
      <p:sp>
        <p:nvSpPr>
          <p:cNvPr id="11" name="Slide Number Placeholder 12"/>
          <p:cNvSpPr>
            <a:spLocks noGrp="1"/>
          </p:cNvSpPr>
          <p:nvPr>
            <p:ph type="sldNum" sz="quarter" idx="14"/>
          </p:nvPr>
        </p:nvSpPr>
        <p:spPr>
          <a:xfrm>
            <a:off x="6756400" y="6356351"/>
            <a:ext cx="2133600" cy="365125"/>
          </a:xfrm>
        </p:spPr>
        <p:txBody>
          <a:bodyPr/>
          <a:lstStyle>
            <a:lvl1pPr>
              <a:defRPr>
                <a:solidFill>
                  <a:schemeClr val="tx1"/>
                </a:solidFill>
              </a:defRPr>
            </a:lvl1pPr>
          </a:lstStyle>
          <a:p>
            <a:fld id="{135B6571-2274-5844-8075-0FF0E44BC532}" type="slidenum">
              <a:rPr lang="en-US" smtClean="0">
                <a:solidFill>
                  <a:srgbClr val="1C1C1D"/>
                </a:solidFill>
              </a:rPr>
              <a:pPr/>
              <a:t>‹#›</a:t>
            </a:fld>
            <a:endParaRPr lang="en-US" dirty="0">
              <a:solidFill>
                <a:srgbClr val="1C1C1D"/>
              </a:solidFill>
            </a:endParaRPr>
          </a:p>
        </p:txBody>
      </p:sp>
      <p:sp>
        <p:nvSpPr>
          <p:cNvPr id="16" name="Text Placeholder 4"/>
          <p:cNvSpPr>
            <a:spLocks noGrp="1"/>
          </p:cNvSpPr>
          <p:nvPr>
            <p:ph type="body" sz="quarter" idx="10" hasCustomPrompt="1"/>
          </p:nvPr>
        </p:nvSpPr>
        <p:spPr>
          <a:xfrm>
            <a:off x="272480" y="1916891"/>
            <a:ext cx="8229600" cy="3885477"/>
          </a:xfrm>
        </p:spPr>
        <p:txBody>
          <a:bodyPr lIns="0">
            <a:normAutofit/>
          </a:bodyPr>
          <a:lstStyle>
            <a:lvl1pPr>
              <a:defRPr sz="2000">
                <a:solidFill>
                  <a:schemeClr val="accent4"/>
                </a:solidFill>
              </a:defRPr>
            </a:lvl1pPr>
            <a:lvl2pPr>
              <a:defRPr sz="2000">
                <a:solidFill>
                  <a:schemeClr val="accent4"/>
                </a:solidFill>
              </a:defRPr>
            </a:lvl2pPr>
            <a:lvl3pPr>
              <a:defRPr sz="2000">
                <a:solidFill>
                  <a:schemeClr val="accent4"/>
                </a:solidFill>
              </a:defRPr>
            </a:lvl3pPr>
            <a:lvl4pPr>
              <a:defRPr sz="2000">
                <a:solidFill>
                  <a:schemeClr val="accent4"/>
                </a:solidFill>
              </a:defRPr>
            </a:lvl4pPr>
            <a:lvl5pPr>
              <a:defRPr sz="2000">
                <a:solidFill>
                  <a:schemeClr val="accent4"/>
                </a:solidFill>
              </a:defRPr>
            </a:lvl5pPr>
          </a:lstStyle>
          <a:p>
            <a:pPr lvl="0"/>
            <a:r>
              <a:rPr lang="en-US" dirty="0"/>
              <a:t>Content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7" name="Title 5"/>
          <p:cNvSpPr>
            <a:spLocks noGrp="1"/>
          </p:cNvSpPr>
          <p:nvPr>
            <p:ph type="title" hasCustomPrompt="1"/>
          </p:nvPr>
        </p:nvSpPr>
        <p:spPr>
          <a:xfrm>
            <a:off x="272480" y="1219201"/>
            <a:ext cx="8229600" cy="477054"/>
          </a:xfrm>
        </p:spPr>
        <p:txBody>
          <a:bodyPr lIns="0" anchor="t" anchorCtr="0">
            <a:spAutoFit/>
          </a:bodyPr>
          <a:lstStyle>
            <a:lvl1pPr algn="l">
              <a:defRPr sz="2500">
                <a:solidFill>
                  <a:schemeClr val="tx1"/>
                </a:solidFill>
              </a:defRPr>
            </a:lvl1pPr>
          </a:lstStyle>
          <a:p>
            <a:r>
              <a:rPr lang="en-US" dirty="0"/>
              <a:t>Slide Title</a:t>
            </a:r>
          </a:p>
        </p:txBody>
      </p:sp>
      <p:pic>
        <p:nvPicPr>
          <p:cNvPr id="12" name="Picture 11"/>
          <p:cNvPicPr>
            <a:picLocks noChangeAspect="1"/>
          </p:cNvPicPr>
          <p:nvPr userDrawn="1"/>
        </p:nvPicPr>
        <p:blipFill>
          <a:blip r:embed="rId3" cstate="email">
            <a:alphaModFix/>
            <a:extLst>
              <a:ext uri="{28A0092B-C50C-407E-A947-70E740481C1C}">
                <a14:useLocalDpi xmlns:a14="http://schemas.microsoft.com/office/drawing/2010/main" val="0"/>
              </a:ext>
            </a:extLst>
          </a:blip>
          <a:stretch>
            <a:fillRect/>
          </a:stretch>
        </p:blipFill>
        <p:spPr>
          <a:xfrm>
            <a:off x="7255932" y="320167"/>
            <a:ext cx="1588349" cy="399420"/>
          </a:xfrm>
          <a:prstGeom prst="rect">
            <a:avLst/>
          </a:prstGeom>
        </p:spPr>
      </p:pic>
      <p:sp>
        <p:nvSpPr>
          <p:cNvPr id="14" name="Text Placeholder 3"/>
          <p:cNvSpPr>
            <a:spLocks noGrp="1"/>
          </p:cNvSpPr>
          <p:nvPr>
            <p:ph type="body" sz="quarter" idx="11" hasCustomPrompt="1"/>
          </p:nvPr>
        </p:nvSpPr>
        <p:spPr>
          <a:xfrm>
            <a:off x="1663700" y="431313"/>
            <a:ext cx="5493456" cy="309563"/>
          </a:xfrm>
        </p:spPr>
        <p:txBody>
          <a:bodyPr lIns="0" tIns="0" rIns="0" bIns="0" anchor="b" anchorCtr="0">
            <a:noAutofit/>
          </a:bodyPr>
          <a:lstStyle>
            <a:lvl1pPr marL="0" indent="0">
              <a:buNone/>
              <a:defRPr sz="2800" b="1">
                <a:solidFill>
                  <a:schemeClr val="bg1"/>
                </a:solidFill>
              </a:defRPr>
            </a:lvl1pPr>
            <a:lvl2pPr marL="457189" indent="0">
              <a:buNone/>
              <a:defRPr sz="1600"/>
            </a:lvl2pPr>
            <a:lvl3pPr marL="914377" indent="0">
              <a:buNone/>
              <a:defRPr sz="1600"/>
            </a:lvl3pPr>
            <a:lvl4pPr marL="1371566" indent="0">
              <a:buNone/>
              <a:defRPr sz="1600"/>
            </a:lvl4pPr>
            <a:lvl5pPr marL="1828754" indent="0">
              <a:buNone/>
              <a:defRPr sz="1600"/>
            </a:lvl5pPr>
          </a:lstStyle>
          <a:p>
            <a:pPr lvl="0"/>
            <a:r>
              <a:rPr lang="en-US" dirty="0"/>
              <a:t>HEADING</a:t>
            </a:r>
          </a:p>
        </p:txBody>
      </p:sp>
      <p:pic>
        <p:nvPicPr>
          <p:cNvPr id="18" name="Picture 17"/>
          <p:cNvPicPr>
            <a:picLocks noChangeAspect="1"/>
          </p:cNvPicPr>
          <p:nvPr userDrawn="1"/>
        </p:nvPicPr>
        <p:blipFill>
          <a:blip r:embed="rId4" cstate="email">
            <a:extLst>
              <a:ext uri="{28A0092B-C50C-407E-A947-70E740481C1C}">
                <a14:useLocalDpi xmlns:a14="http://schemas.microsoft.com/office/drawing/2010/main" val="0"/>
              </a:ext>
            </a:extLst>
          </a:blip>
          <a:stretch>
            <a:fillRect/>
          </a:stretch>
        </p:blipFill>
        <p:spPr>
          <a:xfrm>
            <a:off x="254382" y="149212"/>
            <a:ext cx="989596" cy="577045"/>
          </a:xfrm>
          <a:prstGeom prst="rect">
            <a:avLst/>
          </a:prstGeom>
        </p:spPr>
      </p:pic>
      <p:sp>
        <p:nvSpPr>
          <p:cNvPr id="13" name="Footer Placeholder 4"/>
          <p:cNvSpPr>
            <a:spLocks noGrp="1"/>
          </p:cNvSpPr>
          <p:nvPr>
            <p:ph type="ftr" sz="quarter" idx="3"/>
          </p:nvPr>
        </p:nvSpPr>
        <p:spPr>
          <a:xfrm>
            <a:off x="3124200" y="6356351"/>
            <a:ext cx="2895600" cy="365125"/>
          </a:xfrm>
          <a:prstGeom prst="rect">
            <a:avLst/>
          </a:prstGeom>
        </p:spPr>
        <p:txBody>
          <a:bodyPr vert="horz" lIns="0" tIns="0" rIns="0" bIns="0" rtlCol="0" anchor="ctr"/>
          <a:lstStyle>
            <a:lvl1pPr algn="ctr">
              <a:defRPr sz="1000">
                <a:solidFill>
                  <a:schemeClr val="tx1"/>
                </a:solidFill>
              </a:defRPr>
            </a:lvl1pPr>
          </a:lstStyle>
          <a:p>
            <a:endParaRPr lang="en-US" dirty="0">
              <a:solidFill>
                <a:srgbClr val="1C1C1D"/>
              </a:solidFill>
            </a:endParaRPr>
          </a:p>
        </p:txBody>
      </p:sp>
    </p:spTree>
    <p:extLst>
      <p:ext uri="{BB962C8B-B14F-4D97-AF65-F5344CB8AC3E}">
        <p14:creationId xmlns:p14="http://schemas.microsoft.com/office/powerpoint/2010/main" val="167541561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lvl5pPr>
              <a:defRPr/>
            </a:lvl5pPr>
            <a:lvl6pPr marL="2514600" indent="-228600">
              <a:buClr>
                <a:schemeClr val="tx2"/>
              </a:buClr>
              <a:buSzPct val="101000"/>
              <a:buFont typeface="Courier New" pitchFamily="49" charset="0"/>
              <a:buChar char="o"/>
              <a:defRPr sz="1200"/>
            </a:lvl6pPr>
            <a:lvl7pPr marL="2971800" indent="-228600">
              <a:buClr>
                <a:schemeClr val="tx2"/>
              </a:buClr>
              <a:buFont typeface="Courier New" pitchFamily="49" charset="0"/>
              <a:buChar char="o"/>
              <a:defRPr sz="1200" baseline="0"/>
            </a:lvl7pPr>
            <a:lvl8pPr marL="3429000" indent="-228600">
              <a:buClr>
                <a:schemeClr val="tx2"/>
              </a:buClr>
              <a:buFont typeface="Courier New" pitchFamily="49" charset="0"/>
              <a:buChar char="o"/>
              <a:defRPr sz="1200" baseline="0"/>
            </a:lvl8pPr>
            <a:lvl9pPr marL="3886200" indent="-228600">
              <a:buClr>
                <a:schemeClr val="tx2"/>
              </a:buClr>
              <a:buFont typeface="Courier New" pitchFamily="49" charset="0"/>
              <a:buChar char="o"/>
              <a:defRPr sz="1200" baseline="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1FD9D02-426E-46C9-9EE9-0DE1EF8B2838}" type="datetime1">
              <a:rPr lang="en-US" smtClean="0"/>
              <a:pPr/>
              <a:t>6/17/2019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87D7A59-36E2-48B9-B146-C1E59501F63F}"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009443" y="3308581"/>
            <a:ext cx="7117178" cy="1468800"/>
          </a:xfrm>
        </p:spPr>
        <p:txBody>
          <a:bodyPr anchor="b"/>
          <a:lstStyle>
            <a:lvl1pPr algn="r">
              <a:defRPr sz="3200" b="0" cap="none"/>
            </a:lvl1pPr>
          </a:lstStyle>
          <a:p>
            <a:r>
              <a:rPr lang="en-US"/>
              <a:t>Click to edit Master title style</a:t>
            </a:r>
          </a:p>
        </p:txBody>
      </p:sp>
      <p:sp>
        <p:nvSpPr>
          <p:cNvPr id="3" name="Text Placeholder 2"/>
          <p:cNvSpPr>
            <a:spLocks noGrp="1"/>
          </p:cNvSpPr>
          <p:nvPr>
            <p:ph type="body" idx="1"/>
          </p:nvPr>
        </p:nvSpPr>
        <p:spPr>
          <a:xfrm>
            <a:off x="1009443" y="4777381"/>
            <a:ext cx="7117178" cy="860400"/>
          </a:xfrm>
        </p:spPr>
        <p:txBody>
          <a:bodyPr anchor="t">
            <a:normAutofit/>
          </a:bodyPr>
          <a:lstStyle>
            <a:lvl1pPr marL="0" indent="0" algn="r">
              <a:buNone/>
              <a:defRPr sz="18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B8AEBBE-F8B2-42CF-9895-E86A608384EB}" type="datetime1">
              <a:rPr lang="en-US" smtClean="0"/>
              <a:pPr/>
              <a:t>6/17/2019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87D7A59-36E2-48B9-B146-C1E59501F63F}"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009443" y="675724"/>
            <a:ext cx="7123080" cy="924475"/>
          </a:xfrm>
        </p:spPr>
        <p:txBody>
          <a:bodyPr/>
          <a:lstStyle/>
          <a:p>
            <a:r>
              <a:rPr lang="en-US"/>
              <a:t>Click to edit Master title style</a:t>
            </a:r>
          </a:p>
        </p:txBody>
      </p:sp>
      <p:sp>
        <p:nvSpPr>
          <p:cNvPr id="3" name="Content Placeholder 2"/>
          <p:cNvSpPr>
            <a:spLocks noGrp="1"/>
          </p:cNvSpPr>
          <p:nvPr>
            <p:ph sz="half" idx="1"/>
          </p:nvPr>
        </p:nvSpPr>
        <p:spPr>
          <a:xfrm>
            <a:off x="1009442" y="1809749"/>
            <a:ext cx="3471277" cy="4051301"/>
          </a:xfrm>
        </p:spPr>
        <p:txBody>
          <a:bodyPr>
            <a:normAutofit/>
          </a:bodyPr>
          <a:lstStyle>
            <a:lvl5pPr>
              <a:defRPr/>
            </a:lvl5pPr>
            <a:lvl6pPr marL="2514600" indent="-228600">
              <a:buClr>
                <a:schemeClr val="tx2"/>
              </a:buClr>
              <a:buSzPct val="101000"/>
              <a:buFont typeface="Courier New" pitchFamily="49" charset="0"/>
              <a:buChar char="o"/>
              <a:defRPr sz="1200"/>
            </a:lvl6pPr>
            <a:lvl7pPr marL="2971800" indent="-228600">
              <a:buClr>
                <a:schemeClr val="tx2"/>
              </a:buClr>
              <a:buFont typeface="Courier New" pitchFamily="49" charset="0"/>
              <a:buChar char="o"/>
              <a:defRPr sz="1200" baseline="0"/>
            </a:lvl7pPr>
            <a:lvl8pPr marL="3429000" indent="-228600">
              <a:buClr>
                <a:schemeClr val="tx2"/>
              </a:buClr>
              <a:buFont typeface="Courier New" pitchFamily="49" charset="0"/>
              <a:buChar char="o"/>
              <a:defRPr sz="1200" baseline="0"/>
            </a:lvl8pPr>
            <a:lvl9pPr marL="3886200" indent="-228600">
              <a:buClr>
                <a:schemeClr val="tx2"/>
              </a:buClr>
              <a:buFont typeface="Courier New" pitchFamily="49" charset="0"/>
              <a:buChar char="o"/>
              <a:defRPr sz="1200" baseline="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63281" y="1809749"/>
            <a:ext cx="3469242" cy="4051302"/>
          </a:xfrm>
        </p:spPr>
        <p:txBody>
          <a:bodyPr>
            <a:normAutofit/>
          </a:bodyPr>
          <a:lstStyle>
            <a:lvl5pPr>
              <a:defRPr/>
            </a:lvl5pPr>
            <a:lvl6pPr marL="2514600" indent="-228600">
              <a:buClr>
                <a:schemeClr val="tx2"/>
              </a:buClr>
              <a:buSzPct val="101000"/>
              <a:buFont typeface="Courier New" pitchFamily="49" charset="0"/>
              <a:buChar char="o"/>
              <a:defRPr sz="1200"/>
            </a:lvl6pPr>
            <a:lvl7pPr marL="2971800" indent="-228600">
              <a:buClr>
                <a:schemeClr val="tx2"/>
              </a:buClr>
              <a:buFont typeface="Courier New" pitchFamily="49" charset="0"/>
              <a:buChar char="o"/>
              <a:defRPr sz="1200" baseline="0"/>
            </a:lvl7pPr>
            <a:lvl8pPr marL="3429000" indent="-228600">
              <a:buClr>
                <a:schemeClr val="tx2"/>
              </a:buClr>
              <a:buFont typeface="Courier New" pitchFamily="49" charset="0"/>
              <a:buChar char="o"/>
              <a:defRPr sz="1200" baseline="0"/>
            </a:lvl8pPr>
            <a:lvl9pPr marL="3886200" indent="-228600">
              <a:buClr>
                <a:schemeClr val="tx2"/>
              </a:buClr>
              <a:buFont typeface="Courier New" pitchFamily="49" charset="0"/>
              <a:buChar char="o"/>
              <a:defRPr sz="1200" baseline="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E1FAA6B6-10E5-4810-BC9F-DA72D8452E73}" type="datetime1">
              <a:rPr lang="en-US" smtClean="0"/>
              <a:pPr/>
              <a:t>6/17/2019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87D7A59-36E2-48B9-B146-C1E59501F63F}"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1009442" y="1812927"/>
            <a:ext cx="3471277"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09442" y="2389189"/>
            <a:ext cx="3471277" cy="3471861"/>
          </a:xfrm>
        </p:spPr>
        <p:txBody>
          <a:bodyPr>
            <a:normAutofit/>
          </a:bodyPr>
          <a:lstStyle>
            <a:lvl5pPr>
              <a:defRPr/>
            </a:lvl5pPr>
            <a:lvl6pPr marL="2514600" indent="-228600">
              <a:buClr>
                <a:schemeClr val="tx2"/>
              </a:buClr>
              <a:buSzPct val="101000"/>
              <a:buFont typeface="Courier New" pitchFamily="49" charset="0"/>
              <a:buChar char="o"/>
              <a:defRPr sz="1200"/>
            </a:lvl6pPr>
            <a:lvl7pPr marL="2971800" indent="-228600">
              <a:buClr>
                <a:schemeClr val="tx2"/>
              </a:buClr>
              <a:buFont typeface="Courier New" pitchFamily="49" charset="0"/>
              <a:buChar char="o"/>
              <a:defRPr sz="1200" baseline="0"/>
            </a:lvl7pPr>
            <a:lvl8pPr marL="3429000" indent="-228600">
              <a:buClr>
                <a:schemeClr val="tx2"/>
              </a:buClr>
              <a:buFont typeface="Courier New" pitchFamily="49" charset="0"/>
              <a:buChar char="o"/>
              <a:defRPr sz="1200" baseline="0"/>
            </a:lvl8pPr>
            <a:lvl9pPr marL="3886200" indent="-228600">
              <a:buClr>
                <a:schemeClr val="tx2"/>
              </a:buClr>
              <a:buFont typeface="Courier New" pitchFamily="49" charset="0"/>
              <a:buChar char="o"/>
              <a:defRPr sz="1200" baseline="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63280" y="1812927"/>
            <a:ext cx="3471275"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63280" y="2389189"/>
            <a:ext cx="3471275" cy="3471861"/>
          </a:xfrm>
        </p:spPr>
        <p:txBody>
          <a:bodyPr>
            <a:normAutofit/>
          </a:bodyPr>
          <a:lstStyle>
            <a:lvl5pPr>
              <a:defRPr/>
            </a:lvl5pPr>
            <a:lvl6pPr marL="2514600" indent="-228600">
              <a:buClr>
                <a:schemeClr val="tx2"/>
              </a:buClr>
              <a:buSzPct val="101000"/>
              <a:buFont typeface="Courier New" pitchFamily="49" charset="0"/>
              <a:buChar char="o"/>
              <a:defRPr sz="1200"/>
            </a:lvl6pPr>
            <a:lvl7pPr marL="2971800" indent="-228600">
              <a:buClr>
                <a:schemeClr val="tx2"/>
              </a:buClr>
              <a:buFont typeface="Courier New" pitchFamily="49" charset="0"/>
              <a:buChar char="o"/>
              <a:defRPr sz="1200" baseline="0"/>
            </a:lvl7pPr>
            <a:lvl8pPr marL="3429000" indent="-228600">
              <a:buClr>
                <a:schemeClr val="tx2"/>
              </a:buClr>
              <a:buFont typeface="Courier New" pitchFamily="49" charset="0"/>
              <a:buChar char="o"/>
              <a:defRPr sz="1200" baseline="0"/>
            </a:lvl8pPr>
            <a:lvl9pPr marL="3886200" indent="-228600">
              <a:buClr>
                <a:schemeClr val="tx2"/>
              </a:buClr>
              <a:buFont typeface="Courier New" pitchFamily="49" charset="0"/>
              <a:buChar char="o"/>
              <a:defRPr sz="1200" baseline="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6D18D072-EF12-4AA2-BD71-ABC68B06D0E2}" type="datetime1">
              <a:rPr lang="en-US" smtClean="0"/>
              <a:pPr/>
              <a:t>6/17/2019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87D7A59-36E2-48B9-B146-C1E59501F63F}"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8CDBF60-6CC3-4B74-A60D-3486985E4346}" type="datetime1">
              <a:rPr lang="en-US" smtClean="0"/>
              <a:pPr/>
              <a:t>6/17/2019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87D7A59-36E2-48B9-B146-C1E59501F63F}"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2714818-984F-4759-BF72-A33BDC1963BD}" type="datetime1">
              <a:rPr lang="en-US" smtClean="0"/>
              <a:pPr/>
              <a:t>6/17/2019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87D7A59-36E2-48B9-B146-C1E59501F63F}"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009442" y="446087"/>
            <a:ext cx="2660650" cy="1185861"/>
          </a:xfrm>
        </p:spPr>
        <p:txBody>
          <a:bodyPr anchor="b"/>
          <a:lstStyle>
            <a:lvl1pPr algn="l">
              <a:defRPr sz="2400" b="0"/>
            </a:lvl1pPr>
          </a:lstStyle>
          <a:p>
            <a:r>
              <a:rPr lang="en-US"/>
              <a:t>Click to edit Master title style</a:t>
            </a:r>
          </a:p>
        </p:txBody>
      </p:sp>
      <p:sp>
        <p:nvSpPr>
          <p:cNvPr id="3" name="Content Placeholder 2"/>
          <p:cNvSpPr>
            <a:spLocks noGrp="1"/>
          </p:cNvSpPr>
          <p:nvPr>
            <p:ph idx="1"/>
          </p:nvPr>
        </p:nvSpPr>
        <p:spPr>
          <a:xfrm>
            <a:off x="3852654" y="446087"/>
            <a:ext cx="4279869" cy="5414963"/>
          </a:xfrm>
        </p:spPr>
        <p:txBody>
          <a:bodyPr>
            <a:normAutofit/>
          </a:bodyPr>
          <a:lstStyle>
            <a:lvl5pPr>
              <a:defRPr/>
            </a:lvl5pPr>
            <a:lvl6pPr marL="2514600" indent="-228600">
              <a:buClr>
                <a:schemeClr val="tx2"/>
              </a:buClr>
              <a:buSzPct val="101000"/>
              <a:buFont typeface="Courier New" pitchFamily="49" charset="0"/>
              <a:buChar char="o"/>
              <a:defRPr sz="1200"/>
            </a:lvl6pPr>
            <a:lvl7pPr marL="2971800" indent="-228600">
              <a:buClr>
                <a:schemeClr val="tx2"/>
              </a:buClr>
              <a:buFont typeface="Courier New" pitchFamily="49" charset="0"/>
              <a:buChar char="o"/>
              <a:defRPr sz="1200" baseline="0"/>
            </a:lvl7pPr>
            <a:lvl8pPr marL="3429000" indent="-228600">
              <a:buClr>
                <a:schemeClr val="tx2"/>
              </a:buClr>
              <a:buFont typeface="Courier New" pitchFamily="49" charset="0"/>
              <a:buChar char="o"/>
              <a:defRPr sz="1200" baseline="0"/>
            </a:lvl8pPr>
            <a:lvl9pPr marL="3886200" indent="-228600">
              <a:buClr>
                <a:schemeClr val="tx2"/>
              </a:buClr>
              <a:buFont typeface="Courier New" pitchFamily="49" charset="0"/>
              <a:buChar char="o"/>
              <a:defRPr sz="1200" baseline="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1009442" y="1631949"/>
            <a:ext cx="2660650" cy="4229099"/>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EA7E191-5F94-4FC1-B823-BD7CABF7FA06}" type="datetime1">
              <a:rPr lang="en-US" smtClean="0"/>
              <a:pPr/>
              <a:t>6/17/2019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87D7A59-36E2-48B9-B146-C1E59501F63F}"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009443" y="1387058"/>
            <a:ext cx="3297953" cy="1113254"/>
          </a:xfrm>
        </p:spPr>
        <p:txBody>
          <a:bodyPr anchor="b">
            <a:normAutofit/>
          </a:bodyPr>
          <a:lstStyle>
            <a:lvl1pPr algn="l">
              <a:defRPr sz="2400" b="0"/>
            </a:lvl1pPr>
          </a:lstStyle>
          <a:p>
            <a:r>
              <a:rPr lang="en-US"/>
              <a:t>Click to edit Master title style</a:t>
            </a:r>
          </a:p>
        </p:txBody>
      </p:sp>
      <p:sp>
        <p:nvSpPr>
          <p:cNvPr id="4" name="Text Placeholder 3"/>
          <p:cNvSpPr>
            <a:spLocks noGrp="1"/>
          </p:cNvSpPr>
          <p:nvPr>
            <p:ph type="body" sz="half" idx="2"/>
          </p:nvPr>
        </p:nvSpPr>
        <p:spPr>
          <a:xfrm>
            <a:off x="1009443" y="2500312"/>
            <a:ext cx="3297954" cy="2530200"/>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88856D55-EFBE-4F9B-8A5F-09D42CA22A9B}" type="datetime1">
              <a:rPr lang="en-US" smtClean="0"/>
              <a:pPr/>
              <a:t>6/17/2019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87D7A59-36E2-48B9-B146-C1E59501F63F}" type="slidenum">
              <a:rPr lang="en-US" smtClean="0"/>
              <a:pPr/>
              <a:t>‹#›</a:t>
            </a:fld>
            <a:endParaRPr lang="en-US"/>
          </a:p>
        </p:txBody>
      </p:sp>
      <p:grpSp>
        <p:nvGrpSpPr>
          <p:cNvPr id="16" name="Group 15"/>
          <p:cNvGrpSpPr/>
          <p:nvPr/>
        </p:nvGrpSpPr>
        <p:grpSpPr>
          <a:xfrm>
            <a:off x="4516154" y="994387"/>
            <a:ext cx="1847138" cy="1530439"/>
            <a:chOff x="4718762" y="993075"/>
            <a:chExt cx="1847138" cy="1530439"/>
          </a:xfrm>
        </p:grpSpPr>
        <p:sp>
          <p:nvSpPr>
            <p:cNvPr id="32" name="Oval 31"/>
            <p:cNvSpPr/>
            <p:nvPr/>
          </p:nvSpPr>
          <p:spPr>
            <a:xfrm>
              <a:off x="5479247" y="1436861"/>
              <a:ext cx="1086653" cy="1086653"/>
            </a:xfrm>
            <a:prstGeom prst="ellipse">
              <a:avLst/>
            </a:prstGeom>
            <a:noFill/>
            <a:ln>
              <a:solidFill>
                <a:schemeClr val="tx2">
                  <a:lumMod val="75000"/>
                </a:schemeClr>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3" name="Oval 32"/>
            <p:cNvSpPr/>
            <p:nvPr/>
          </p:nvSpPr>
          <p:spPr>
            <a:xfrm>
              <a:off x="5650541" y="1411791"/>
              <a:ext cx="830365" cy="830365"/>
            </a:xfrm>
            <a:prstGeom prst="ellipse">
              <a:avLst/>
            </a:prstGeom>
            <a:solidFill>
              <a:schemeClr val="tx2">
                <a:lumMod val="75000"/>
              </a:schemeClr>
            </a:solidFill>
            <a:ln>
              <a:solidFill>
                <a:schemeClr val="tx2">
                  <a:lumMod val="75000"/>
                </a:schemeClr>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9" name="Oval 28"/>
            <p:cNvSpPr/>
            <p:nvPr/>
          </p:nvSpPr>
          <p:spPr>
            <a:xfrm>
              <a:off x="5256184" y="1894454"/>
              <a:ext cx="602364" cy="602364"/>
            </a:xfrm>
            <a:prstGeom prst="ellipse">
              <a:avLst/>
            </a:prstGeom>
            <a:noFill/>
            <a:ln>
              <a:solidFill>
                <a:schemeClr val="tx2">
                  <a:lumMod val="75000"/>
                </a:schemeClr>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1" name="Oval 30"/>
            <p:cNvSpPr/>
            <p:nvPr/>
          </p:nvSpPr>
          <p:spPr>
            <a:xfrm>
              <a:off x="5424145" y="1811313"/>
              <a:ext cx="489588" cy="489588"/>
            </a:xfrm>
            <a:prstGeom prst="ellipse">
              <a:avLst/>
            </a:prstGeom>
            <a:solidFill>
              <a:schemeClr val="tx2">
                <a:lumMod val="75000"/>
              </a:schemeClr>
            </a:solidFill>
            <a:ln>
              <a:solidFill>
                <a:schemeClr val="tx2">
                  <a:lumMod val="75000"/>
                </a:schemeClr>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8" name="Oval 27"/>
            <p:cNvSpPr/>
            <p:nvPr/>
          </p:nvSpPr>
          <p:spPr>
            <a:xfrm>
              <a:off x="4718762" y="2083426"/>
              <a:ext cx="256601" cy="256601"/>
            </a:xfrm>
            <a:prstGeom prst="ellipse">
              <a:avLst/>
            </a:prstGeom>
            <a:noFill/>
            <a:ln>
              <a:solidFill>
                <a:schemeClr val="tx2">
                  <a:lumMod val="75000"/>
                </a:schemeClr>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0" name="Oval 29"/>
            <p:cNvSpPr/>
            <p:nvPr/>
          </p:nvSpPr>
          <p:spPr>
            <a:xfrm>
              <a:off x="6132091" y="993075"/>
              <a:ext cx="256601" cy="256601"/>
            </a:xfrm>
            <a:prstGeom prst="ellipse">
              <a:avLst/>
            </a:prstGeom>
            <a:noFill/>
            <a:ln>
              <a:solidFill>
                <a:schemeClr val="tx2">
                  <a:lumMod val="75000"/>
                </a:schemeClr>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4" name="Oval 33"/>
            <p:cNvSpPr/>
            <p:nvPr/>
          </p:nvSpPr>
          <p:spPr>
            <a:xfrm>
              <a:off x="5059596" y="1894454"/>
              <a:ext cx="197439" cy="197439"/>
            </a:xfrm>
            <a:prstGeom prst="ellipse">
              <a:avLst/>
            </a:prstGeom>
            <a:solidFill>
              <a:schemeClr val="tx2">
                <a:lumMod val="75000"/>
              </a:schemeClr>
            </a:solidFill>
            <a:ln>
              <a:solidFill>
                <a:schemeClr val="tx2">
                  <a:lumMod val="75000"/>
                </a:schemeClr>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5" name="Oval 34"/>
            <p:cNvSpPr/>
            <p:nvPr/>
          </p:nvSpPr>
          <p:spPr>
            <a:xfrm>
              <a:off x="6148801" y="1060593"/>
              <a:ext cx="197439" cy="197439"/>
            </a:xfrm>
            <a:prstGeom prst="ellipse">
              <a:avLst/>
            </a:prstGeom>
            <a:solidFill>
              <a:schemeClr val="tx2">
                <a:lumMod val="75000"/>
              </a:schemeClr>
            </a:solidFill>
            <a:ln>
              <a:solidFill>
                <a:schemeClr val="tx2">
                  <a:lumMod val="75000"/>
                </a:schemeClr>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18" name="Picture Placeholder 17"/>
          <p:cNvSpPr>
            <a:spLocks noGrp="1"/>
          </p:cNvSpPr>
          <p:nvPr>
            <p:ph type="pic" sz="quarter" idx="14"/>
          </p:nvPr>
        </p:nvSpPr>
        <p:spPr>
          <a:xfrm>
            <a:off x="4674192" y="1601512"/>
            <a:ext cx="3429000" cy="3429000"/>
          </a:xfrm>
          <a:prstGeom prst="ellipse">
            <a:avLst/>
          </a:prstGeom>
          <a:ln w="76200">
            <a:solidFill>
              <a:schemeClr val="tx2">
                <a:lumMod val="75000"/>
              </a:schemeClr>
            </a:solidFill>
          </a:ln>
        </p:spPr>
        <p:txBody>
          <a:bodyPr/>
          <a:lstStyle/>
          <a:p>
            <a:r>
              <a:rPr lang="en-US"/>
              <a:t>Click icon to add picture</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56" name="Oval 55"/>
          <p:cNvSpPr>
            <a:spLocks noChangeAspect="1"/>
          </p:cNvSpPr>
          <p:nvPr/>
        </p:nvSpPr>
        <p:spPr>
          <a:xfrm>
            <a:off x="-69625" y="4042576"/>
            <a:ext cx="1743945" cy="1909234"/>
          </a:xfrm>
          <a:custGeom>
            <a:avLst/>
            <a:gdLst/>
            <a:ahLst/>
            <a:cxnLst/>
            <a:rect l="l" t="t" r="r" b="b"/>
            <a:pathLst>
              <a:path w="1743945" h="1909234">
                <a:moveTo>
                  <a:pt x="789328" y="0"/>
                </a:moveTo>
                <a:cubicBezTo>
                  <a:pt x="1316548" y="0"/>
                  <a:pt x="1743945" y="427397"/>
                  <a:pt x="1743945" y="954617"/>
                </a:cubicBezTo>
                <a:cubicBezTo>
                  <a:pt x="1743945" y="1481837"/>
                  <a:pt x="1316548" y="1909234"/>
                  <a:pt x="789328" y="1909234"/>
                </a:cubicBezTo>
                <a:cubicBezTo>
                  <a:pt x="461080" y="1909234"/>
                  <a:pt x="171527" y="1743562"/>
                  <a:pt x="0" y="1491086"/>
                </a:cubicBezTo>
                <a:lnTo>
                  <a:pt x="0" y="418149"/>
                </a:lnTo>
                <a:cubicBezTo>
                  <a:pt x="171527" y="165673"/>
                  <a:pt x="461080" y="0"/>
                  <a:pt x="789328" y="0"/>
                </a:cubicBezTo>
                <a:close/>
              </a:path>
            </a:pathLst>
          </a:custGeom>
          <a:solidFill>
            <a:schemeClr val="tx2">
              <a:lumMod val="75000"/>
              <a:alpha val="8000"/>
            </a:schemeClr>
          </a:solidFill>
          <a:ln w="330200" cap="rnd" cmpd="sng" algn="ctr">
            <a:solidFill>
              <a:schemeClr val="accent3">
                <a:lumMod val="60000"/>
                <a:lumOff val="40000"/>
                <a:alpha val="0"/>
              </a:schemeClr>
            </a:solidFill>
            <a:prstDash val="solid"/>
            <a:round/>
            <a:headEnd type="none" w="med" len="med"/>
            <a:tailEnd type="none" w="med" len="med"/>
          </a:ln>
          <a:effectLst>
            <a:softEdge rad="317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ln w="317500">
                <a:solidFill>
                  <a:schemeClr val="tx1"/>
                </a:solidFill>
              </a:ln>
            </a:endParaRPr>
          </a:p>
        </p:txBody>
      </p:sp>
      <p:sp>
        <p:nvSpPr>
          <p:cNvPr id="53" name="Oval 52"/>
          <p:cNvSpPr>
            <a:spLocks noChangeAspect="1"/>
          </p:cNvSpPr>
          <p:nvPr/>
        </p:nvSpPr>
        <p:spPr>
          <a:xfrm>
            <a:off x="520638" y="1095310"/>
            <a:ext cx="1909233" cy="1909233"/>
          </a:xfrm>
          <a:prstGeom prst="ellipse">
            <a:avLst/>
          </a:prstGeom>
          <a:solidFill>
            <a:schemeClr val="tx2">
              <a:lumMod val="75000"/>
              <a:alpha val="10000"/>
            </a:schemeClr>
          </a:solidFill>
          <a:ln w="330200" cap="rnd" cmpd="sng" algn="ctr">
            <a:solidFill>
              <a:schemeClr val="accent3">
                <a:lumMod val="60000"/>
                <a:lumOff val="40000"/>
                <a:alpha val="0"/>
              </a:schemeClr>
            </a:solidFill>
            <a:prstDash val="solid"/>
            <a:round/>
            <a:headEnd type="none" w="med" len="med"/>
            <a:tailEnd type="none" w="med" len="med"/>
          </a:ln>
          <a:effectLst>
            <a:softEdge rad="317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ln w="317500">
                <a:solidFill>
                  <a:schemeClr val="tx1"/>
                </a:solidFill>
              </a:ln>
            </a:endParaRPr>
          </a:p>
        </p:txBody>
      </p:sp>
      <p:sp>
        <p:nvSpPr>
          <p:cNvPr id="52" name="Oval 51"/>
          <p:cNvSpPr>
            <a:spLocks noChangeAspect="1"/>
          </p:cNvSpPr>
          <p:nvPr/>
        </p:nvSpPr>
        <p:spPr>
          <a:xfrm>
            <a:off x="1878729" y="282933"/>
            <a:ext cx="1909233" cy="1909233"/>
          </a:xfrm>
          <a:prstGeom prst="ellipse">
            <a:avLst/>
          </a:prstGeom>
          <a:solidFill>
            <a:schemeClr val="tx2">
              <a:lumMod val="75000"/>
              <a:alpha val="10000"/>
            </a:schemeClr>
          </a:solidFill>
          <a:ln w="330200" cap="rnd" cmpd="sng" algn="ctr">
            <a:solidFill>
              <a:schemeClr val="accent3">
                <a:lumMod val="60000"/>
                <a:lumOff val="40000"/>
                <a:alpha val="0"/>
              </a:schemeClr>
            </a:solidFill>
            <a:prstDash val="solid"/>
            <a:round/>
            <a:headEnd type="none" w="med" len="med"/>
            <a:tailEnd type="none" w="med" len="med"/>
          </a:ln>
          <a:effectLst>
            <a:softEdge rad="317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ln w="317500">
                <a:solidFill>
                  <a:schemeClr val="tx1"/>
                </a:solidFill>
              </a:ln>
            </a:endParaRPr>
          </a:p>
        </p:txBody>
      </p:sp>
      <p:sp>
        <p:nvSpPr>
          <p:cNvPr id="54" name="Oval 53"/>
          <p:cNvSpPr>
            <a:spLocks noChangeAspect="1"/>
          </p:cNvSpPr>
          <p:nvPr/>
        </p:nvSpPr>
        <p:spPr>
          <a:xfrm>
            <a:off x="520637" y="5729135"/>
            <a:ext cx="1909234" cy="1193756"/>
          </a:xfrm>
          <a:custGeom>
            <a:avLst/>
            <a:gdLst/>
            <a:ahLst/>
            <a:cxnLst/>
            <a:rect l="l" t="t" r="r" b="b"/>
            <a:pathLst>
              <a:path w="1909234" h="1193756">
                <a:moveTo>
                  <a:pt x="954617" y="0"/>
                </a:moveTo>
                <a:cubicBezTo>
                  <a:pt x="1481837" y="0"/>
                  <a:pt x="1909234" y="427397"/>
                  <a:pt x="1909234" y="954617"/>
                </a:cubicBezTo>
                <a:cubicBezTo>
                  <a:pt x="1909234" y="1037305"/>
                  <a:pt x="1898721" y="1117537"/>
                  <a:pt x="1877819" y="1193756"/>
                </a:cubicBezTo>
                <a:lnTo>
                  <a:pt x="31415" y="1193756"/>
                </a:lnTo>
                <a:cubicBezTo>
                  <a:pt x="10513" y="1117537"/>
                  <a:pt x="0" y="1037305"/>
                  <a:pt x="0" y="954617"/>
                </a:cubicBezTo>
                <a:cubicBezTo>
                  <a:pt x="0" y="427397"/>
                  <a:pt x="427397" y="0"/>
                  <a:pt x="954617" y="0"/>
                </a:cubicBezTo>
                <a:close/>
              </a:path>
            </a:pathLst>
          </a:custGeom>
          <a:solidFill>
            <a:schemeClr val="tx2">
              <a:lumMod val="75000"/>
              <a:alpha val="16000"/>
            </a:schemeClr>
          </a:solidFill>
          <a:ln w="330200" cap="rnd" cmpd="sng" algn="ctr">
            <a:solidFill>
              <a:schemeClr val="accent3">
                <a:lumMod val="60000"/>
                <a:lumOff val="40000"/>
                <a:alpha val="0"/>
              </a:schemeClr>
            </a:solidFill>
            <a:prstDash val="solid"/>
            <a:round/>
            <a:headEnd type="none" w="med" len="med"/>
            <a:tailEnd type="none" w="med" len="med"/>
          </a:ln>
          <a:effectLst>
            <a:softEdge rad="317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ln w="317500">
                <a:solidFill>
                  <a:schemeClr val="tx1"/>
                </a:solidFill>
              </a:ln>
            </a:endParaRPr>
          </a:p>
        </p:txBody>
      </p:sp>
      <p:sp>
        <p:nvSpPr>
          <p:cNvPr id="130" name="Oval 129"/>
          <p:cNvSpPr>
            <a:spLocks noChangeAspect="1"/>
          </p:cNvSpPr>
          <p:nvPr/>
        </p:nvSpPr>
        <p:spPr>
          <a:xfrm>
            <a:off x="-46711" y="-61709"/>
            <a:ext cx="1449107" cy="1677064"/>
          </a:xfrm>
          <a:custGeom>
            <a:avLst/>
            <a:gdLst/>
            <a:ahLst/>
            <a:cxnLst/>
            <a:rect l="l" t="t" r="r" b="b"/>
            <a:pathLst>
              <a:path w="1449107" h="1677064">
                <a:moveTo>
                  <a:pt x="0" y="0"/>
                </a:moveTo>
                <a:lnTo>
                  <a:pt x="1112019" y="0"/>
                </a:lnTo>
                <a:cubicBezTo>
                  <a:pt x="1319407" y="171874"/>
                  <a:pt x="1449107" y="432014"/>
                  <a:pt x="1449107" y="722447"/>
                </a:cubicBezTo>
                <a:cubicBezTo>
                  <a:pt x="1449107" y="1249667"/>
                  <a:pt x="1021710" y="1677064"/>
                  <a:pt x="494490" y="1677064"/>
                </a:cubicBezTo>
                <a:cubicBezTo>
                  <a:pt x="313232" y="1677064"/>
                  <a:pt x="143772" y="1626546"/>
                  <a:pt x="0" y="1537872"/>
                </a:cubicBezTo>
                <a:close/>
              </a:path>
            </a:pathLst>
          </a:custGeom>
          <a:solidFill>
            <a:schemeClr val="tx2">
              <a:lumMod val="75000"/>
              <a:alpha val="14000"/>
            </a:schemeClr>
          </a:solidFill>
          <a:ln w="330200" cap="rnd" cmpd="sng" algn="ctr">
            <a:solidFill>
              <a:schemeClr val="accent3">
                <a:lumMod val="60000"/>
                <a:lumOff val="40000"/>
                <a:alpha val="0"/>
              </a:schemeClr>
            </a:solidFill>
            <a:prstDash val="solid"/>
            <a:round/>
            <a:headEnd type="none" w="med" len="med"/>
            <a:tailEnd type="none" w="med" len="med"/>
          </a:ln>
          <a:effectLst>
            <a:softEdge rad="317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ln w="317500">
                <a:solidFill>
                  <a:schemeClr val="tx1"/>
                </a:solidFill>
              </a:ln>
            </a:endParaRPr>
          </a:p>
        </p:txBody>
      </p:sp>
      <p:sp>
        <p:nvSpPr>
          <p:cNvPr id="131" name="Oval 130"/>
          <p:cNvSpPr>
            <a:spLocks noChangeAspect="1"/>
          </p:cNvSpPr>
          <p:nvPr/>
        </p:nvSpPr>
        <p:spPr>
          <a:xfrm>
            <a:off x="924113" y="-161623"/>
            <a:ext cx="1909233" cy="1909233"/>
          </a:xfrm>
          <a:prstGeom prst="ellipse">
            <a:avLst/>
          </a:prstGeom>
          <a:solidFill>
            <a:schemeClr val="tx2">
              <a:lumMod val="75000"/>
              <a:alpha val="20000"/>
            </a:schemeClr>
          </a:solidFill>
          <a:ln w="330200" cap="rnd" cmpd="sng" algn="ctr">
            <a:solidFill>
              <a:schemeClr val="accent3">
                <a:lumMod val="60000"/>
                <a:lumOff val="40000"/>
                <a:alpha val="0"/>
              </a:schemeClr>
            </a:solidFill>
            <a:prstDash val="solid"/>
            <a:round/>
            <a:headEnd type="none" w="med" len="med"/>
            <a:tailEnd type="none" w="med" len="med"/>
          </a:ln>
          <a:effectLst>
            <a:softEdge rad="317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ln w="317500">
                <a:solidFill>
                  <a:schemeClr val="tx1"/>
                </a:solidFill>
              </a:ln>
            </a:endParaRPr>
          </a:p>
        </p:txBody>
      </p:sp>
      <p:sp>
        <p:nvSpPr>
          <p:cNvPr id="132" name="Oval 131"/>
          <p:cNvSpPr>
            <a:spLocks noChangeAspect="1"/>
          </p:cNvSpPr>
          <p:nvPr/>
        </p:nvSpPr>
        <p:spPr>
          <a:xfrm>
            <a:off x="0" y="660738"/>
            <a:ext cx="1909233" cy="1909233"/>
          </a:xfrm>
          <a:prstGeom prst="ellipse">
            <a:avLst/>
          </a:prstGeom>
          <a:solidFill>
            <a:schemeClr val="tx2">
              <a:lumMod val="75000"/>
              <a:alpha val="15000"/>
            </a:schemeClr>
          </a:solidFill>
          <a:ln w="330200" cap="rnd" cmpd="sng" algn="ctr">
            <a:solidFill>
              <a:schemeClr val="accent3">
                <a:lumMod val="60000"/>
                <a:lumOff val="40000"/>
                <a:alpha val="0"/>
              </a:schemeClr>
            </a:solidFill>
            <a:prstDash val="solid"/>
            <a:round/>
            <a:headEnd type="none" w="med" len="med"/>
            <a:tailEnd type="none" w="med" len="med"/>
          </a:ln>
          <a:effectLst>
            <a:softEdge rad="317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ln w="317500">
                <a:solidFill>
                  <a:schemeClr val="tx1"/>
                </a:solidFill>
              </a:ln>
            </a:endParaRPr>
          </a:p>
        </p:txBody>
      </p:sp>
      <p:sp>
        <p:nvSpPr>
          <p:cNvPr id="133" name="Oval 132"/>
          <p:cNvSpPr>
            <a:spLocks noChangeAspect="1"/>
          </p:cNvSpPr>
          <p:nvPr/>
        </p:nvSpPr>
        <p:spPr>
          <a:xfrm>
            <a:off x="7497531" y="-61709"/>
            <a:ext cx="1694467" cy="1677064"/>
          </a:xfrm>
          <a:custGeom>
            <a:avLst/>
            <a:gdLst/>
            <a:ahLst/>
            <a:cxnLst/>
            <a:rect l="l" t="t" r="r" b="b"/>
            <a:pathLst>
              <a:path w="1694467" h="1677064">
                <a:moveTo>
                  <a:pt x="337088" y="0"/>
                </a:moveTo>
                <a:lnTo>
                  <a:pt x="1573463" y="0"/>
                </a:lnTo>
                <a:cubicBezTo>
                  <a:pt x="1618202" y="37449"/>
                  <a:pt x="1658454" y="79950"/>
                  <a:pt x="1694467" y="126010"/>
                </a:cubicBezTo>
                <a:lnTo>
                  <a:pt x="1694467" y="1318884"/>
                </a:lnTo>
                <a:cubicBezTo>
                  <a:pt x="1522840" y="1538397"/>
                  <a:pt x="1254922" y="1677064"/>
                  <a:pt x="954617" y="1677064"/>
                </a:cubicBezTo>
                <a:cubicBezTo>
                  <a:pt x="427397" y="1677064"/>
                  <a:pt x="0" y="1249667"/>
                  <a:pt x="0" y="722447"/>
                </a:cubicBezTo>
                <a:cubicBezTo>
                  <a:pt x="0" y="432014"/>
                  <a:pt x="129700" y="171874"/>
                  <a:pt x="337088" y="0"/>
                </a:cubicBezTo>
                <a:close/>
              </a:path>
            </a:pathLst>
          </a:custGeom>
          <a:solidFill>
            <a:schemeClr val="accent3">
              <a:lumMod val="60000"/>
              <a:lumOff val="40000"/>
              <a:alpha val="10000"/>
            </a:schemeClr>
          </a:solidFill>
          <a:ln w="330200" cap="rnd" cmpd="sng" algn="ctr">
            <a:solidFill>
              <a:schemeClr val="accent3">
                <a:lumMod val="60000"/>
                <a:lumOff val="40000"/>
                <a:alpha val="0"/>
              </a:schemeClr>
            </a:solidFill>
            <a:prstDash val="solid"/>
            <a:round/>
            <a:headEnd type="none" w="med" len="med"/>
            <a:tailEnd type="none" w="med" len="med"/>
          </a:ln>
          <a:effectLst>
            <a:softEdge rad="317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ln w="317500">
                <a:solidFill>
                  <a:schemeClr val="tx1"/>
                </a:solidFill>
              </a:ln>
            </a:endParaRPr>
          </a:p>
        </p:txBody>
      </p:sp>
      <p:sp>
        <p:nvSpPr>
          <p:cNvPr id="134" name="Oval 133"/>
          <p:cNvSpPr>
            <a:spLocks noChangeAspect="1"/>
          </p:cNvSpPr>
          <p:nvPr/>
        </p:nvSpPr>
        <p:spPr>
          <a:xfrm>
            <a:off x="6117502" y="-61708"/>
            <a:ext cx="1909234" cy="1705448"/>
          </a:xfrm>
          <a:custGeom>
            <a:avLst/>
            <a:gdLst/>
            <a:ahLst/>
            <a:cxnLst/>
            <a:rect l="l" t="t" r="r" b="b"/>
            <a:pathLst>
              <a:path w="1909234" h="1705448">
                <a:moveTo>
                  <a:pt x="371490" y="0"/>
                </a:moveTo>
                <a:lnTo>
                  <a:pt x="1537745" y="0"/>
                </a:lnTo>
                <a:cubicBezTo>
                  <a:pt x="1764760" y="171517"/>
                  <a:pt x="1909234" y="444302"/>
                  <a:pt x="1909234" y="750831"/>
                </a:cubicBezTo>
                <a:cubicBezTo>
                  <a:pt x="1909234" y="1278051"/>
                  <a:pt x="1481837" y="1705448"/>
                  <a:pt x="954617" y="1705448"/>
                </a:cubicBezTo>
                <a:cubicBezTo>
                  <a:pt x="427397" y="1705448"/>
                  <a:pt x="0" y="1278051"/>
                  <a:pt x="0" y="750831"/>
                </a:cubicBezTo>
                <a:cubicBezTo>
                  <a:pt x="0" y="444302"/>
                  <a:pt x="144474" y="171517"/>
                  <a:pt x="371490" y="0"/>
                </a:cubicBezTo>
                <a:close/>
              </a:path>
            </a:pathLst>
          </a:custGeom>
          <a:solidFill>
            <a:schemeClr val="tx2">
              <a:lumMod val="75000"/>
              <a:alpha val="10000"/>
            </a:schemeClr>
          </a:solidFill>
          <a:ln w="330200" cap="rnd" cmpd="sng" algn="ctr">
            <a:solidFill>
              <a:schemeClr val="accent3">
                <a:lumMod val="60000"/>
                <a:lumOff val="40000"/>
                <a:alpha val="0"/>
              </a:schemeClr>
            </a:solidFill>
            <a:prstDash val="solid"/>
            <a:round/>
            <a:headEnd type="none" w="med" len="med"/>
            <a:tailEnd type="none" w="med" len="med"/>
          </a:ln>
          <a:effectLst>
            <a:softEdge rad="317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ln w="317500">
                <a:solidFill>
                  <a:schemeClr val="tx1"/>
                </a:solidFill>
              </a:ln>
            </a:endParaRPr>
          </a:p>
        </p:txBody>
      </p:sp>
      <p:sp>
        <p:nvSpPr>
          <p:cNvPr id="135" name="Oval 134"/>
          <p:cNvSpPr>
            <a:spLocks noChangeAspect="1"/>
          </p:cNvSpPr>
          <p:nvPr/>
        </p:nvSpPr>
        <p:spPr>
          <a:xfrm>
            <a:off x="7494454" y="1095309"/>
            <a:ext cx="1697544" cy="1909234"/>
          </a:xfrm>
          <a:custGeom>
            <a:avLst/>
            <a:gdLst/>
            <a:ahLst/>
            <a:cxnLst/>
            <a:rect l="l" t="t" r="r" b="b"/>
            <a:pathLst>
              <a:path w="1697544" h="1909234">
                <a:moveTo>
                  <a:pt x="954617" y="0"/>
                </a:moveTo>
                <a:cubicBezTo>
                  <a:pt x="1256666" y="0"/>
                  <a:pt x="1525952" y="140283"/>
                  <a:pt x="1697544" y="361910"/>
                </a:cubicBezTo>
                <a:lnTo>
                  <a:pt x="1697544" y="1547324"/>
                </a:lnTo>
                <a:cubicBezTo>
                  <a:pt x="1525952" y="1768951"/>
                  <a:pt x="1256666" y="1909234"/>
                  <a:pt x="954617" y="1909234"/>
                </a:cubicBezTo>
                <a:cubicBezTo>
                  <a:pt x="427397" y="1909234"/>
                  <a:pt x="0" y="1481837"/>
                  <a:pt x="0" y="954617"/>
                </a:cubicBezTo>
                <a:cubicBezTo>
                  <a:pt x="0" y="427397"/>
                  <a:pt x="427397" y="0"/>
                  <a:pt x="954617" y="0"/>
                </a:cubicBezTo>
                <a:close/>
              </a:path>
            </a:pathLst>
          </a:custGeom>
          <a:solidFill>
            <a:schemeClr val="tx2">
              <a:lumMod val="75000"/>
              <a:alpha val="15000"/>
            </a:schemeClr>
          </a:solidFill>
          <a:ln w="330200" cap="rnd" cmpd="sng" algn="ctr">
            <a:solidFill>
              <a:schemeClr val="accent3">
                <a:lumMod val="60000"/>
                <a:lumOff val="40000"/>
                <a:alpha val="0"/>
              </a:schemeClr>
            </a:solidFill>
            <a:prstDash val="solid"/>
            <a:round/>
            <a:headEnd type="none" w="med" len="med"/>
            <a:tailEnd type="none" w="med" len="med"/>
          </a:ln>
          <a:effectLst>
            <a:softEdge rad="317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ln w="317500">
                <a:solidFill>
                  <a:schemeClr val="tx1"/>
                </a:solidFill>
              </a:ln>
            </a:endParaRPr>
          </a:p>
        </p:txBody>
      </p:sp>
      <p:sp>
        <p:nvSpPr>
          <p:cNvPr id="136" name="Oval 135"/>
          <p:cNvSpPr>
            <a:spLocks noChangeAspect="1"/>
          </p:cNvSpPr>
          <p:nvPr/>
        </p:nvSpPr>
        <p:spPr>
          <a:xfrm>
            <a:off x="8056674" y="5140346"/>
            <a:ext cx="1137194" cy="1759729"/>
          </a:xfrm>
          <a:custGeom>
            <a:avLst/>
            <a:gdLst/>
            <a:ahLst/>
            <a:cxnLst/>
            <a:rect l="l" t="t" r="r" b="b"/>
            <a:pathLst>
              <a:path w="1137194" h="1759729">
                <a:moveTo>
                  <a:pt x="954617" y="0"/>
                </a:moveTo>
                <a:cubicBezTo>
                  <a:pt x="1017088" y="0"/>
                  <a:pt x="1078157" y="6001"/>
                  <a:pt x="1137194" y="17897"/>
                </a:cubicBezTo>
                <a:lnTo>
                  <a:pt x="1137194" y="1759729"/>
                </a:lnTo>
                <a:lnTo>
                  <a:pt x="443151" y="1759729"/>
                </a:lnTo>
                <a:cubicBezTo>
                  <a:pt x="176544" y="1591075"/>
                  <a:pt x="0" y="1293463"/>
                  <a:pt x="0" y="954617"/>
                </a:cubicBezTo>
                <a:cubicBezTo>
                  <a:pt x="0" y="427397"/>
                  <a:pt x="427397" y="0"/>
                  <a:pt x="954617" y="0"/>
                </a:cubicBezTo>
                <a:close/>
              </a:path>
            </a:pathLst>
          </a:custGeom>
          <a:solidFill>
            <a:schemeClr val="tx2">
              <a:lumMod val="75000"/>
              <a:alpha val="16000"/>
            </a:schemeClr>
          </a:solidFill>
          <a:ln w="330200" cap="rnd" cmpd="sng" algn="ctr">
            <a:solidFill>
              <a:schemeClr val="accent3">
                <a:lumMod val="60000"/>
                <a:lumOff val="40000"/>
                <a:alpha val="0"/>
              </a:schemeClr>
            </a:solidFill>
            <a:prstDash val="solid"/>
            <a:round/>
            <a:headEnd type="none" w="med" len="med"/>
            <a:tailEnd type="none" w="med" len="med"/>
          </a:ln>
          <a:effectLst>
            <a:softEdge rad="317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ln w="317500">
                <a:solidFill>
                  <a:schemeClr val="tx1"/>
                </a:solidFill>
              </a:ln>
            </a:endParaRPr>
          </a:p>
        </p:txBody>
      </p:sp>
      <p:sp>
        <p:nvSpPr>
          <p:cNvPr id="137" name="Oval 136"/>
          <p:cNvSpPr>
            <a:spLocks noChangeAspect="1"/>
          </p:cNvSpPr>
          <p:nvPr/>
        </p:nvSpPr>
        <p:spPr>
          <a:xfrm>
            <a:off x="6661711" y="4362912"/>
            <a:ext cx="1909233" cy="1909233"/>
          </a:xfrm>
          <a:prstGeom prst="ellipse">
            <a:avLst/>
          </a:prstGeom>
          <a:solidFill>
            <a:schemeClr val="tx2">
              <a:lumMod val="75000"/>
              <a:alpha val="5000"/>
            </a:schemeClr>
          </a:solidFill>
          <a:ln w="330200" cap="rnd" cmpd="sng" algn="ctr">
            <a:solidFill>
              <a:schemeClr val="accent3">
                <a:lumMod val="60000"/>
                <a:lumOff val="40000"/>
                <a:alpha val="0"/>
              </a:schemeClr>
            </a:solidFill>
            <a:prstDash val="solid"/>
            <a:round/>
            <a:headEnd type="none" w="med" len="med"/>
            <a:tailEnd type="none" w="med" len="med"/>
          </a:ln>
          <a:effectLst>
            <a:softEdge rad="317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ln w="317500">
                <a:solidFill>
                  <a:schemeClr val="tx1"/>
                </a:solidFill>
              </a:ln>
            </a:endParaRPr>
          </a:p>
        </p:txBody>
      </p:sp>
      <p:sp>
        <p:nvSpPr>
          <p:cNvPr id="138" name="Oval 137"/>
          <p:cNvSpPr>
            <a:spLocks noChangeAspect="1"/>
          </p:cNvSpPr>
          <p:nvPr/>
        </p:nvSpPr>
        <p:spPr>
          <a:xfrm>
            <a:off x="-69625" y="4948766"/>
            <a:ext cx="1353860" cy="1909234"/>
          </a:xfrm>
          <a:custGeom>
            <a:avLst/>
            <a:gdLst/>
            <a:ahLst/>
            <a:cxnLst/>
            <a:rect l="l" t="t" r="r" b="b"/>
            <a:pathLst>
              <a:path w="1353860" h="1909234">
                <a:moveTo>
                  <a:pt x="399243" y="0"/>
                </a:moveTo>
                <a:cubicBezTo>
                  <a:pt x="926463" y="0"/>
                  <a:pt x="1353860" y="427397"/>
                  <a:pt x="1353860" y="954617"/>
                </a:cubicBezTo>
                <a:cubicBezTo>
                  <a:pt x="1353860" y="1481837"/>
                  <a:pt x="926463" y="1909234"/>
                  <a:pt x="399243" y="1909234"/>
                </a:cubicBezTo>
                <a:cubicBezTo>
                  <a:pt x="256544" y="1909234"/>
                  <a:pt x="121158" y="1877924"/>
                  <a:pt x="0" y="1820890"/>
                </a:cubicBezTo>
                <a:lnTo>
                  <a:pt x="0" y="88345"/>
                </a:lnTo>
                <a:cubicBezTo>
                  <a:pt x="121158" y="31311"/>
                  <a:pt x="256544" y="0"/>
                  <a:pt x="399243" y="0"/>
                </a:cubicBezTo>
                <a:close/>
              </a:path>
            </a:pathLst>
          </a:custGeom>
          <a:solidFill>
            <a:schemeClr val="tx2">
              <a:lumMod val="75000"/>
              <a:alpha val="16000"/>
            </a:schemeClr>
          </a:solidFill>
          <a:ln w="330200" cap="rnd" cmpd="sng" algn="ctr">
            <a:solidFill>
              <a:schemeClr val="accent3">
                <a:lumMod val="60000"/>
                <a:lumOff val="40000"/>
                <a:alpha val="0"/>
              </a:schemeClr>
            </a:solidFill>
            <a:prstDash val="solid"/>
            <a:round/>
            <a:headEnd type="none" w="med" len="med"/>
            <a:tailEnd type="none" w="med" len="med"/>
          </a:ln>
          <a:effectLst>
            <a:softEdge rad="317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ln w="317500">
                <a:solidFill>
                  <a:schemeClr val="tx1"/>
                </a:solidFill>
              </a:ln>
            </a:endParaRPr>
          </a:p>
        </p:txBody>
      </p:sp>
      <p:sp>
        <p:nvSpPr>
          <p:cNvPr id="139" name="Oval 138"/>
          <p:cNvSpPr>
            <a:spLocks noChangeAspect="1"/>
          </p:cNvSpPr>
          <p:nvPr/>
        </p:nvSpPr>
        <p:spPr>
          <a:xfrm>
            <a:off x="708471" y="4790336"/>
            <a:ext cx="1909233" cy="1909233"/>
          </a:xfrm>
          <a:prstGeom prst="ellipse">
            <a:avLst/>
          </a:prstGeom>
          <a:solidFill>
            <a:schemeClr val="tx2">
              <a:lumMod val="75000"/>
              <a:alpha val="8000"/>
            </a:schemeClr>
          </a:solidFill>
          <a:ln w="330200" cap="rnd" cmpd="sng" algn="ctr">
            <a:solidFill>
              <a:schemeClr val="accent3">
                <a:lumMod val="60000"/>
                <a:lumOff val="40000"/>
                <a:alpha val="0"/>
              </a:schemeClr>
            </a:solidFill>
            <a:prstDash val="solid"/>
            <a:round/>
            <a:headEnd type="none" w="med" len="med"/>
            <a:tailEnd type="none" w="med" len="med"/>
          </a:ln>
          <a:effectLst>
            <a:softEdge rad="317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ln w="317500">
                <a:solidFill>
                  <a:schemeClr val="tx1"/>
                </a:solidFill>
              </a:ln>
            </a:endParaRPr>
          </a:p>
        </p:txBody>
      </p:sp>
      <p:sp>
        <p:nvSpPr>
          <p:cNvPr id="140" name="Oval 139"/>
          <p:cNvSpPr>
            <a:spLocks noChangeAspect="1"/>
          </p:cNvSpPr>
          <p:nvPr/>
        </p:nvSpPr>
        <p:spPr>
          <a:xfrm>
            <a:off x="6117503" y="783988"/>
            <a:ext cx="1909233" cy="1909233"/>
          </a:xfrm>
          <a:prstGeom prst="ellipse">
            <a:avLst/>
          </a:prstGeom>
          <a:solidFill>
            <a:schemeClr val="tx2">
              <a:lumMod val="75000"/>
              <a:alpha val="15000"/>
            </a:schemeClr>
          </a:solidFill>
          <a:ln w="330200" cap="rnd" cmpd="sng" algn="ctr">
            <a:solidFill>
              <a:schemeClr val="accent3">
                <a:lumMod val="60000"/>
                <a:lumOff val="40000"/>
                <a:alpha val="0"/>
              </a:schemeClr>
            </a:solidFill>
            <a:prstDash val="solid"/>
            <a:round/>
            <a:headEnd type="none" w="med" len="med"/>
            <a:tailEnd type="none" w="med" len="med"/>
          </a:ln>
          <a:effectLst>
            <a:softEdge rad="317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ln w="317500">
                <a:solidFill>
                  <a:schemeClr val="tx1"/>
                </a:solidFill>
              </a:ln>
            </a:endParaRPr>
          </a:p>
        </p:txBody>
      </p:sp>
      <p:sp>
        <p:nvSpPr>
          <p:cNvPr id="141" name="Oval 140"/>
          <p:cNvSpPr>
            <a:spLocks noChangeAspect="1"/>
          </p:cNvSpPr>
          <p:nvPr/>
        </p:nvSpPr>
        <p:spPr>
          <a:xfrm>
            <a:off x="6459053" y="5140346"/>
            <a:ext cx="1909233" cy="1909233"/>
          </a:xfrm>
          <a:prstGeom prst="ellipse">
            <a:avLst/>
          </a:prstGeom>
          <a:solidFill>
            <a:schemeClr val="tx2">
              <a:lumMod val="75000"/>
              <a:alpha val="10000"/>
            </a:schemeClr>
          </a:solidFill>
          <a:ln w="330200" cap="rnd" cmpd="sng" algn="ctr">
            <a:solidFill>
              <a:schemeClr val="accent3">
                <a:lumMod val="60000"/>
                <a:lumOff val="40000"/>
                <a:alpha val="0"/>
              </a:schemeClr>
            </a:solidFill>
            <a:prstDash val="solid"/>
            <a:round/>
            <a:headEnd type="none" w="med" len="med"/>
            <a:tailEnd type="none" w="med" len="med"/>
          </a:ln>
          <a:effectLst>
            <a:softEdge rad="317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ln w="317500">
                <a:solidFill>
                  <a:schemeClr val="tx1"/>
                </a:solidFill>
              </a:ln>
            </a:endParaRPr>
          </a:p>
        </p:txBody>
      </p:sp>
      <p:sp>
        <p:nvSpPr>
          <p:cNvPr id="118" name="Oval 117"/>
          <p:cNvSpPr>
            <a:spLocks noChangeAspect="1"/>
          </p:cNvSpPr>
          <p:nvPr/>
        </p:nvSpPr>
        <p:spPr>
          <a:xfrm>
            <a:off x="8398204" y="597861"/>
            <a:ext cx="793794" cy="1252918"/>
          </a:xfrm>
          <a:custGeom>
            <a:avLst/>
            <a:gdLst/>
            <a:ahLst/>
            <a:cxnLst/>
            <a:rect l="l" t="t" r="r" b="b"/>
            <a:pathLst>
              <a:path w="793794" h="1252918">
                <a:moveTo>
                  <a:pt x="626459" y="0"/>
                </a:moveTo>
                <a:cubicBezTo>
                  <a:pt x="684682" y="0"/>
                  <a:pt x="741049" y="7943"/>
                  <a:pt x="793794" y="25480"/>
                </a:cubicBezTo>
                <a:lnTo>
                  <a:pt x="793794" y="1227438"/>
                </a:lnTo>
                <a:cubicBezTo>
                  <a:pt x="741049" y="1244975"/>
                  <a:pt x="684682" y="1252918"/>
                  <a:pt x="626459" y="1252918"/>
                </a:cubicBezTo>
                <a:cubicBezTo>
                  <a:pt x="280475" y="1252918"/>
                  <a:pt x="0" y="972443"/>
                  <a:pt x="0" y="626459"/>
                </a:cubicBezTo>
                <a:cubicBezTo>
                  <a:pt x="0" y="280475"/>
                  <a:pt x="280475" y="0"/>
                  <a:pt x="626459" y="0"/>
                </a:cubicBezTo>
                <a:close/>
              </a:path>
            </a:pathLst>
          </a:custGeom>
          <a:solidFill>
            <a:schemeClr val="tx2">
              <a:lumMod val="75000"/>
              <a:alpha val="10000"/>
            </a:schemeClr>
          </a:solidFill>
          <a:ln w="177800" cap="rnd" cmpd="sng" algn="ctr">
            <a:solidFill>
              <a:schemeClr val="tx2">
                <a:lumMod val="60000"/>
                <a:lumOff val="40000"/>
                <a:alpha val="6000"/>
              </a:schemeClr>
            </a:solidFill>
            <a:prstDash val="solid"/>
            <a:round/>
            <a:headEnd type="none" w="med" len="med"/>
            <a:tailEnd type="none" w="med" len="med"/>
          </a:ln>
          <a:effectLst>
            <a:softEdge rad="1524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119" name="Oval 118"/>
          <p:cNvSpPr>
            <a:spLocks noChangeAspect="1"/>
          </p:cNvSpPr>
          <p:nvPr/>
        </p:nvSpPr>
        <p:spPr>
          <a:xfrm>
            <a:off x="6350100" y="206512"/>
            <a:ext cx="1041276" cy="1041276"/>
          </a:xfrm>
          <a:prstGeom prst="ellipse">
            <a:avLst/>
          </a:prstGeom>
          <a:solidFill>
            <a:schemeClr val="tx2">
              <a:lumMod val="75000"/>
              <a:alpha val="10000"/>
            </a:schemeClr>
          </a:solidFill>
          <a:ln w="177800" cap="rnd" cmpd="sng" algn="ctr">
            <a:solidFill>
              <a:schemeClr val="tx2">
                <a:lumMod val="60000"/>
                <a:lumOff val="40000"/>
                <a:alpha val="6000"/>
              </a:schemeClr>
            </a:solidFill>
            <a:prstDash val="solid"/>
            <a:round/>
            <a:headEnd type="none" w="med" len="med"/>
            <a:tailEnd type="none" w="med" len="med"/>
          </a:ln>
          <a:effectLst>
            <a:softEdge rad="1524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120" name="Oval 119"/>
          <p:cNvSpPr>
            <a:spLocks noChangeAspect="1"/>
          </p:cNvSpPr>
          <p:nvPr/>
        </p:nvSpPr>
        <p:spPr>
          <a:xfrm>
            <a:off x="6872127" y="1450645"/>
            <a:ext cx="1218253" cy="1218253"/>
          </a:xfrm>
          <a:prstGeom prst="ellipse">
            <a:avLst/>
          </a:prstGeom>
          <a:solidFill>
            <a:schemeClr val="tx2">
              <a:lumMod val="75000"/>
              <a:alpha val="10000"/>
            </a:schemeClr>
          </a:solidFill>
          <a:ln w="177800" cap="rnd" cmpd="sng" algn="ctr">
            <a:solidFill>
              <a:schemeClr val="tx2">
                <a:lumMod val="60000"/>
                <a:lumOff val="40000"/>
                <a:alpha val="6000"/>
              </a:schemeClr>
            </a:solidFill>
            <a:prstDash val="solid"/>
            <a:round/>
            <a:headEnd type="none" w="med" len="med"/>
            <a:tailEnd type="none" w="med" len="med"/>
          </a:ln>
          <a:effectLst>
            <a:softEdge rad="1524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121" name="Oval 120"/>
          <p:cNvSpPr>
            <a:spLocks noChangeAspect="1"/>
          </p:cNvSpPr>
          <p:nvPr/>
        </p:nvSpPr>
        <p:spPr>
          <a:xfrm>
            <a:off x="7219068" y="2049927"/>
            <a:ext cx="1041276" cy="1041276"/>
          </a:xfrm>
          <a:prstGeom prst="ellipse">
            <a:avLst/>
          </a:prstGeom>
          <a:solidFill>
            <a:schemeClr val="tx2">
              <a:lumMod val="75000"/>
              <a:alpha val="10000"/>
            </a:schemeClr>
          </a:solidFill>
          <a:ln w="177800" cap="rnd" cmpd="sng" algn="ctr">
            <a:solidFill>
              <a:schemeClr val="tx2">
                <a:lumMod val="60000"/>
                <a:lumOff val="40000"/>
                <a:alpha val="6000"/>
              </a:schemeClr>
            </a:solidFill>
            <a:prstDash val="solid"/>
            <a:round/>
            <a:headEnd type="none" w="med" len="med"/>
            <a:tailEnd type="none" w="med" len="med"/>
          </a:ln>
          <a:effectLst>
            <a:softEdge rad="1524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122" name="Oval 121"/>
          <p:cNvSpPr>
            <a:spLocks noChangeAspect="1"/>
          </p:cNvSpPr>
          <p:nvPr/>
        </p:nvSpPr>
        <p:spPr>
          <a:xfrm>
            <a:off x="7749416" y="2661634"/>
            <a:ext cx="721308" cy="721308"/>
          </a:xfrm>
          <a:prstGeom prst="ellipse">
            <a:avLst/>
          </a:prstGeom>
          <a:solidFill>
            <a:schemeClr val="tx2">
              <a:lumMod val="75000"/>
              <a:alpha val="10000"/>
            </a:schemeClr>
          </a:solidFill>
          <a:ln w="177800" cap="rnd" cmpd="sng" algn="ctr">
            <a:solidFill>
              <a:schemeClr val="tx2">
                <a:lumMod val="60000"/>
                <a:lumOff val="40000"/>
                <a:alpha val="6000"/>
              </a:schemeClr>
            </a:solidFill>
            <a:prstDash val="solid"/>
            <a:round/>
            <a:headEnd type="none" w="med" len="med"/>
            <a:tailEnd type="none" w="med" len="med"/>
          </a:ln>
          <a:effectLst>
            <a:softEdge rad="1524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123" name="Oval 122"/>
          <p:cNvSpPr>
            <a:spLocks noChangeAspect="1"/>
          </p:cNvSpPr>
          <p:nvPr/>
        </p:nvSpPr>
        <p:spPr>
          <a:xfrm>
            <a:off x="685054" y="-100976"/>
            <a:ext cx="1193676" cy="697815"/>
          </a:xfrm>
          <a:custGeom>
            <a:avLst/>
            <a:gdLst/>
            <a:ahLst/>
            <a:cxnLst/>
            <a:rect l="l" t="t" r="r" b="b"/>
            <a:pathLst>
              <a:path w="1193676" h="697815">
                <a:moveTo>
                  <a:pt x="10179" y="0"/>
                </a:moveTo>
                <a:lnTo>
                  <a:pt x="1183497" y="0"/>
                </a:lnTo>
                <a:cubicBezTo>
                  <a:pt x="1190746" y="32633"/>
                  <a:pt x="1193676" y="66463"/>
                  <a:pt x="1193676" y="100977"/>
                </a:cubicBezTo>
                <a:cubicBezTo>
                  <a:pt x="1193676" y="430602"/>
                  <a:pt x="926463" y="697815"/>
                  <a:pt x="596838" y="697815"/>
                </a:cubicBezTo>
                <a:cubicBezTo>
                  <a:pt x="267213" y="697815"/>
                  <a:pt x="0" y="430602"/>
                  <a:pt x="0" y="100977"/>
                </a:cubicBezTo>
                <a:close/>
              </a:path>
            </a:pathLst>
          </a:custGeom>
          <a:solidFill>
            <a:schemeClr val="tx2">
              <a:lumMod val="75000"/>
              <a:alpha val="10000"/>
            </a:schemeClr>
          </a:solidFill>
          <a:ln w="177800" cap="rnd" cmpd="sng" algn="ctr">
            <a:solidFill>
              <a:schemeClr val="tx2">
                <a:lumMod val="60000"/>
                <a:lumOff val="40000"/>
                <a:alpha val="6000"/>
              </a:schemeClr>
            </a:solidFill>
            <a:prstDash val="solid"/>
            <a:round/>
            <a:headEnd type="none" w="med" len="med"/>
            <a:tailEnd type="none" w="med" len="med"/>
          </a:ln>
          <a:effectLst>
            <a:softEdge rad="1524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124" name="Oval 123"/>
          <p:cNvSpPr>
            <a:spLocks noChangeAspect="1"/>
          </p:cNvSpPr>
          <p:nvPr/>
        </p:nvSpPr>
        <p:spPr>
          <a:xfrm>
            <a:off x="1502638" y="-100976"/>
            <a:ext cx="1029028" cy="459889"/>
          </a:xfrm>
          <a:custGeom>
            <a:avLst/>
            <a:gdLst/>
            <a:ahLst/>
            <a:cxnLst/>
            <a:rect l="l" t="t" r="r" b="b"/>
            <a:pathLst>
              <a:path w="1029028" h="459889">
                <a:moveTo>
                  <a:pt x="0" y="0"/>
                </a:moveTo>
                <a:lnTo>
                  <a:pt x="1029028" y="0"/>
                </a:lnTo>
                <a:cubicBezTo>
                  <a:pt x="1001386" y="259074"/>
                  <a:pt x="781401" y="459889"/>
                  <a:pt x="514514" y="459889"/>
                </a:cubicBezTo>
                <a:cubicBezTo>
                  <a:pt x="247627" y="459889"/>
                  <a:pt x="27642" y="259074"/>
                  <a:pt x="0" y="0"/>
                </a:cubicBezTo>
                <a:close/>
              </a:path>
            </a:pathLst>
          </a:custGeom>
          <a:solidFill>
            <a:schemeClr val="tx2">
              <a:lumMod val="75000"/>
              <a:alpha val="10000"/>
            </a:schemeClr>
          </a:solidFill>
          <a:ln w="177800" cap="rnd" cmpd="sng" algn="ctr">
            <a:solidFill>
              <a:schemeClr val="tx2">
                <a:lumMod val="60000"/>
                <a:lumOff val="40000"/>
                <a:alpha val="6000"/>
              </a:schemeClr>
            </a:solidFill>
            <a:prstDash val="solid"/>
            <a:round/>
            <a:headEnd type="none" w="med" len="med"/>
            <a:tailEnd type="none" w="med" len="med"/>
          </a:ln>
          <a:effectLst>
            <a:softEdge rad="1524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125" name="Oval 124"/>
          <p:cNvSpPr>
            <a:spLocks noChangeAspect="1"/>
          </p:cNvSpPr>
          <p:nvPr/>
        </p:nvSpPr>
        <p:spPr>
          <a:xfrm>
            <a:off x="-69624" y="-100976"/>
            <a:ext cx="590263" cy="612289"/>
          </a:xfrm>
          <a:custGeom>
            <a:avLst/>
            <a:gdLst/>
            <a:ahLst/>
            <a:cxnLst/>
            <a:rect l="l" t="t" r="r" b="b"/>
            <a:pathLst>
              <a:path w="590263" h="612289">
                <a:moveTo>
                  <a:pt x="0" y="0"/>
                </a:moveTo>
                <a:lnTo>
                  <a:pt x="581024" y="0"/>
                </a:lnTo>
                <a:cubicBezTo>
                  <a:pt x="587493" y="29611"/>
                  <a:pt x="590263" y="60308"/>
                  <a:pt x="590263" y="91651"/>
                </a:cubicBezTo>
                <a:cubicBezTo>
                  <a:pt x="590263" y="379191"/>
                  <a:pt x="357165" y="612289"/>
                  <a:pt x="69625" y="612289"/>
                </a:cubicBezTo>
                <a:lnTo>
                  <a:pt x="0" y="605270"/>
                </a:lnTo>
                <a:close/>
              </a:path>
            </a:pathLst>
          </a:custGeom>
          <a:solidFill>
            <a:schemeClr val="tx2">
              <a:lumMod val="75000"/>
              <a:alpha val="10000"/>
            </a:schemeClr>
          </a:solidFill>
          <a:ln w="177800" cap="rnd" cmpd="sng" algn="ctr">
            <a:solidFill>
              <a:schemeClr val="tx2">
                <a:lumMod val="60000"/>
                <a:lumOff val="40000"/>
                <a:alpha val="6000"/>
              </a:schemeClr>
            </a:solidFill>
            <a:prstDash val="solid"/>
            <a:round/>
            <a:headEnd type="none" w="med" len="med"/>
            <a:tailEnd type="none" w="med" len="med"/>
          </a:ln>
          <a:effectLst>
            <a:softEdge rad="1524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126" name="Oval 125"/>
          <p:cNvSpPr>
            <a:spLocks noChangeAspect="1"/>
          </p:cNvSpPr>
          <p:nvPr/>
        </p:nvSpPr>
        <p:spPr>
          <a:xfrm>
            <a:off x="277432" y="4321783"/>
            <a:ext cx="1396887" cy="1396887"/>
          </a:xfrm>
          <a:prstGeom prst="ellipse">
            <a:avLst/>
          </a:prstGeom>
          <a:solidFill>
            <a:schemeClr val="tx2">
              <a:lumMod val="75000"/>
              <a:alpha val="6000"/>
            </a:schemeClr>
          </a:solidFill>
          <a:ln w="177800" cap="rnd" cmpd="sng" algn="ctr">
            <a:solidFill>
              <a:schemeClr val="tx2">
                <a:lumMod val="60000"/>
                <a:lumOff val="40000"/>
                <a:alpha val="4000"/>
              </a:schemeClr>
            </a:solidFill>
            <a:prstDash val="solid"/>
            <a:round/>
            <a:headEnd type="none" w="med" len="med"/>
            <a:tailEnd type="none" w="med" len="med"/>
          </a:ln>
          <a:effectLst>
            <a:softEdge rad="1524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127" name="Oval 126"/>
          <p:cNvSpPr>
            <a:spLocks noChangeAspect="1"/>
          </p:cNvSpPr>
          <p:nvPr/>
        </p:nvSpPr>
        <p:spPr>
          <a:xfrm>
            <a:off x="5792131" y="6489965"/>
            <a:ext cx="1115939" cy="443769"/>
          </a:xfrm>
          <a:custGeom>
            <a:avLst/>
            <a:gdLst/>
            <a:ahLst/>
            <a:cxnLst/>
            <a:rect l="l" t="t" r="r" b="b"/>
            <a:pathLst>
              <a:path w="1115939" h="443769">
                <a:moveTo>
                  <a:pt x="557969" y="0"/>
                </a:moveTo>
                <a:cubicBezTo>
                  <a:pt x="830120" y="0"/>
                  <a:pt x="1058049" y="189335"/>
                  <a:pt x="1115939" y="443769"/>
                </a:cubicBezTo>
                <a:lnTo>
                  <a:pt x="0" y="443769"/>
                </a:lnTo>
                <a:cubicBezTo>
                  <a:pt x="57889" y="189335"/>
                  <a:pt x="285818" y="0"/>
                  <a:pt x="557969" y="0"/>
                </a:cubicBezTo>
                <a:close/>
              </a:path>
            </a:pathLst>
          </a:custGeom>
          <a:solidFill>
            <a:schemeClr val="tx2">
              <a:lumMod val="75000"/>
              <a:alpha val="6000"/>
            </a:schemeClr>
          </a:solidFill>
          <a:ln w="177800" cap="rnd" cmpd="sng" algn="ctr">
            <a:solidFill>
              <a:schemeClr val="tx2">
                <a:lumMod val="60000"/>
                <a:lumOff val="40000"/>
                <a:alpha val="4000"/>
              </a:schemeClr>
            </a:solidFill>
            <a:prstDash val="solid"/>
            <a:round/>
            <a:headEnd type="none" w="med" len="med"/>
            <a:tailEnd type="none" w="med" len="med"/>
          </a:ln>
          <a:effectLst>
            <a:softEdge rad="1524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128" name="Oval 127"/>
          <p:cNvSpPr>
            <a:spLocks noChangeAspect="1"/>
          </p:cNvSpPr>
          <p:nvPr/>
        </p:nvSpPr>
        <p:spPr>
          <a:xfrm>
            <a:off x="6127999" y="6408840"/>
            <a:ext cx="1237019" cy="524894"/>
          </a:xfrm>
          <a:custGeom>
            <a:avLst/>
            <a:gdLst/>
            <a:ahLst/>
            <a:cxnLst/>
            <a:rect l="l" t="t" r="r" b="b"/>
            <a:pathLst>
              <a:path w="1237019" h="524894">
                <a:moveTo>
                  <a:pt x="618509" y="0"/>
                </a:moveTo>
                <a:cubicBezTo>
                  <a:pt x="930325" y="0"/>
                  <a:pt x="1189147" y="226891"/>
                  <a:pt x="1237019" y="524894"/>
                </a:cubicBezTo>
                <a:lnTo>
                  <a:pt x="0" y="524894"/>
                </a:lnTo>
                <a:cubicBezTo>
                  <a:pt x="47872" y="226891"/>
                  <a:pt x="306694" y="0"/>
                  <a:pt x="618509" y="0"/>
                </a:cubicBezTo>
                <a:close/>
              </a:path>
            </a:pathLst>
          </a:custGeom>
          <a:solidFill>
            <a:schemeClr val="tx2">
              <a:lumMod val="75000"/>
              <a:alpha val="6000"/>
            </a:schemeClr>
          </a:solidFill>
          <a:ln w="177800" cap="rnd" cmpd="sng" algn="ctr">
            <a:solidFill>
              <a:schemeClr val="tx2">
                <a:lumMod val="60000"/>
                <a:lumOff val="40000"/>
                <a:alpha val="4000"/>
              </a:schemeClr>
            </a:solidFill>
            <a:prstDash val="solid"/>
            <a:round/>
            <a:headEnd type="none" w="med" len="med"/>
            <a:tailEnd type="none" w="med" len="med"/>
          </a:ln>
          <a:effectLst>
            <a:softEdge rad="1524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129" name="Oval 128"/>
          <p:cNvSpPr>
            <a:spLocks noChangeAspect="1"/>
          </p:cNvSpPr>
          <p:nvPr/>
        </p:nvSpPr>
        <p:spPr>
          <a:xfrm>
            <a:off x="7577655" y="6408841"/>
            <a:ext cx="1211408" cy="524893"/>
          </a:xfrm>
          <a:custGeom>
            <a:avLst/>
            <a:gdLst/>
            <a:ahLst/>
            <a:cxnLst/>
            <a:rect l="l" t="t" r="r" b="b"/>
            <a:pathLst>
              <a:path w="1211408" h="524893">
                <a:moveTo>
                  <a:pt x="605704" y="0"/>
                </a:moveTo>
                <a:cubicBezTo>
                  <a:pt x="914574" y="0"/>
                  <a:pt x="1170243" y="227782"/>
                  <a:pt x="1211408" y="524893"/>
                </a:cubicBezTo>
                <a:lnTo>
                  <a:pt x="0" y="524893"/>
                </a:lnTo>
                <a:cubicBezTo>
                  <a:pt x="41165" y="227782"/>
                  <a:pt x="296834" y="0"/>
                  <a:pt x="605704" y="0"/>
                </a:cubicBezTo>
                <a:close/>
              </a:path>
            </a:pathLst>
          </a:custGeom>
          <a:solidFill>
            <a:schemeClr val="tx2">
              <a:lumMod val="75000"/>
              <a:alpha val="6000"/>
            </a:schemeClr>
          </a:solidFill>
          <a:ln w="177800" cap="rnd" cmpd="sng" algn="ctr">
            <a:solidFill>
              <a:schemeClr val="tx2">
                <a:lumMod val="60000"/>
                <a:lumOff val="40000"/>
                <a:alpha val="4000"/>
              </a:schemeClr>
            </a:solidFill>
            <a:prstDash val="solid"/>
            <a:round/>
            <a:headEnd type="none" w="med" len="med"/>
            <a:tailEnd type="none" w="med" len="med"/>
          </a:ln>
          <a:effectLst>
            <a:softEdge rad="1524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97" name="Oval 96"/>
          <p:cNvSpPr>
            <a:spLocks noChangeAspect="1"/>
          </p:cNvSpPr>
          <p:nvPr/>
        </p:nvSpPr>
        <p:spPr>
          <a:xfrm>
            <a:off x="11073" y="4941986"/>
            <a:ext cx="611230" cy="611230"/>
          </a:xfrm>
          <a:prstGeom prst="ellipse">
            <a:avLst/>
          </a:prstGeom>
          <a:solidFill>
            <a:schemeClr val="accent3">
              <a:lumMod val="60000"/>
              <a:lumOff val="40000"/>
              <a:alpha val="5000"/>
            </a:schemeClr>
          </a:solidFill>
          <a:ln w="12700" cap="rnd" cmpd="sng" algn="ctr">
            <a:solidFill>
              <a:schemeClr val="accent3">
                <a:lumMod val="60000"/>
                <a:lumOff val="40000"/>
                <a:alpha val="15000"/>
              </a:schemeClr>
            </a:solidFill>
            <a:prstDash val="solid"/>
            <a:round/>
            <a:headEnd type="none" w="med" len="med"/>
            <a:tailEnd type="none" w="med" len="med"/>
          </a:ln>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98" name="Oval 97"/>
          <p:cNvSpPr>
            <a:spLocks noChangeAspect="1"/>
          </p:cNvSpPr>
          <p:nvPr/>
        </p:nvSpPr>
        <p:spPr>
          <a:xfrm>
            <a:off x="-69625" y="6172569"/>
            <a:ext cx="778097" cy="750322"/>
          </a:xfrm>
          <a:custGeom>
            <a:avLst/>
            <a:gdLst/>
            <a:ahLst/>
            <a:cxnLst/>
            <a:rect l="l" t="t" r="r" b="b"/>
            <a:pathLst>
              <a:path w="778097" h="750322">
                <a:moveTo>
                  <a:pt x="261411" y="0"/>
                </a:moveTo>
                <a:cubicBezTo>
                  <a:pt x="546769" y="0"/>
                  <a:pt x="778097" y="231328"/>
                  <a:pt x="778097" y="516686"/>
                </a:cubicBezTo>
                <a:cubicBezTo>
                  <a:pt x="778097" y="601179"/>
                  <a:pt x="757816" y="680934"/>
                  <a:pt x="719843" y="750322"/>
                </a:cubicBezTo>
                <a:lnTo>
                  <a:pt x="0" y="750322"/>
                </a:lnTo>
                <a:lnTo>
                  <a:pt x="0" y="73330"/>
                </a:lnTo>
                <a:cubicBezTo>
                  <a:pt x="75863" y="26083"/>
                  <a:pt x="165591" y="0"/>
                  <a:pt x="261411" y="0"/>
                </a:cubicBezTo>
                <a:close/>
              </a:path>
            </a:pathLst>
          </a:custGeom>
          <a:solidFill>
            <a:schemeClr val="accent3">
              <a:lumMod val="60000"/>
              <a:lumOff val="40000"/>
              <a:alpha val="5000"/>
            </a:schemeClr>
          </a:solidFill>
          <a:ln w="63500" cap="rnd" cmpd="sng" algn="ctr">
            <a:solidFill>
              <a:schemeClr val="accent3">
                <a:lumMod val="60000"/>
                <a:lumOff val="40000"/>
                <a:alpha val="15000"/>
              </a:schemeClr>
            </a:solidFill>
            <a:prstDash val="solid"/>
            <a:round/>
            <a:headEnd type="none" w="med" len="med"/>
            <a:tailEnd type="none" w="med" len="med"/>
          </a:ln>
          <a:effectLst>
            <a:softEdge rad="63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99" name="Oval 98"/>
          <p:cNvSpPr>
            <a:spLocks noChangeAspect="1"/>
          </p:cNvSpPr>
          <p:nvPr/>
        </p:nvSpPr>
        <p:spPr>
          <a:xfrm>
            <a:off x="-69625" y="5158575"/>
            <a:ext cx="563524" cy="897560"/>
          </a:xfrm>
          <a:custGeom>
            <a:avLst/>
            <a:gdLst/>
            <a:ahLst/>
            <a:cxnLst/>
            <a:rect l="l" t="t" r="r" b="b"/>
            <a:pathLst>
              <a:path w="563524" h="897560">
                <a:moveTo>
                  <a:pt x="114744" y="0"/>
                </a:moveTo>
                <a:cubicBezTo>
                  <a:pt x="362598" y="0"/>
                  <a:pt x="563524" y="200926"/>
                  <a:pt x="563524" y="448780"/>
                </a:cubicBezTo>
                <a:cubicBezTo>
                  <a:pt x="563524" y="696634"/>
                  <a:pt x="362598" y="897560"/>
                  <a:pt x="114744" y="897560"/>
                </a:cubicBezTo>
                <a:cubicBezTo>
                  <a:pt x="74918" y="897560"/>
                  <a:pt x="36304" y="892373"/>
                  <a:pt x="0" y="880900"/>
                </a:cubicBezTo>
                <a:lnTo>
                  <a:pt x="0" y="16661"/>
                </a:lnTo>
                <a:cubicBezTo>
                  <a:pt x="36304" y="5188"/>
                  <a:pt x="74918" y="0"/>
                  <a:pt x="114744" y="0"/>
                </a:cubicBezTo>
                <a:close/>
              </a:path>
            </a:pathLst>
          </a:custGeom>
          <a:solidFill>
            <a:schemeClr val="accent3">
              <a:lumMod val="60000"/>
              <a:lumOff val="40000"/>
              <a:alpha val="5000"/>
            </a:schemeClr>
          </a:solidFill>
          <a:ln w="63500" cap="rnd" cmpd="sng" algn="ctr">
            <a:solidFill>
              <a:schemeClr val="accent3">
                <a:lumMod val="60000"/>
                <a:lumOff val="40000"/>
                <a:alpha val="15000"/>
              </a:schemeClr>
            </a:solidFill>
            <a:prstDash val="solid"/>
            <a:round/>
            <a:headEnd type="none" w="med" len="med"/>
            <a:tailEnd type="none" w="med" len="med"/>
          </a:ln>
          <a:effectLst>
            <a:softEdge rad="63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100" name="Oval 99"/>
          <p:cNvSpPr>
            <a:spLocks noChangeAspect="1"/>
          </p:cNvSpPr>
          <p:nvPr/>
        </p:nvSpPr>
        <p:spPr>
          <a:xfrm>
            <a:off x="-25758" y="482386"/>
            <a:ext cx="598416" cy="905704"/>
          </a:xfrm>
          <a:custGeom>
            <a:avLst/>
            <a:gdLst/>
            <a:ahLst/>
            <a:cxnLst/>
            <a:rect l="l" t="t" r="r" b="b"/>
            <a:pathLst>
              <a:path w="598416" h="905704">
                <a:moveTo>
                  <a:pt x="145564" y="0"/>
                </a:moveTo>
                <a:cubicBezTo>
                  <a:pt x="395667" y="0"/>
                  <a:pt x="598416" y="202749"/>
                  <a:pt x="598416" y="452852"/>
                </a:cubicBezTo>
                <a:cubicBezTo>
                  <a:pt x="598416" y="702955"/>
                  <a:pt x="395667" y="905704"/>
                  <a:pt x="145564" y="905704"/>
                </a:cubicBezTo>
                <a:cubicBezTo>
                  <a:pt x="94398" y="905704"/>
                  <a:pt x="45214" y="897218"/>
                  <a:pt x="0" y="879648"/>
                </a:cubicBezTo>
                <a:lnTo>
                  <a:pt x="0" y="26056"/>
                </a:lnTo>
                <a:cubicBezTo>
                  <a:pt x="45214" y="8486"/>
                  <a:pt x="94398" y="0"/>
                  <a:pt x="145564" y="0"/>
                </a:cubicBezTo>
                <a:close/>
              </a:path>
            </a:pathLst>
          </a:custGeom>
          <a:solidFill>
            <a:schemeClr val="accent3">
              <a:lumMod val="60000"/>
              <a:lumOff val="40000"/>
              <a:alpha val="5000"/>
            </a:schemeClr>
          </a:solidFill>
          <a:ln w="12700" cap="rnd" cmpd="sng" algn="ctr">
            <a:solidFill>
              <a:schemeClr val="accent3">
                <a:lumMod val="60000"/>
                <a:lumOff val="40000"/>
                <a:alpha val="30000"/>
              </a:schemeClr>
            </a:solidFill>
            <a:prstDash val="solid"/>
            <a:round/>
            <a:headEnd type="none" w="med" len="med"/>
            <a:tailEnd type="none" w="med" len="med"/>
          </a:ln>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101" name="Oval 100"/>
          <p:cNvSpPr>
            <a:spLocks noChangeAspect="1"/>
          </p:cNvSpPr>
          <p:nvPr/>
        </p:nvSpPr>
        <p:spPr>
          <a:xfrm>
            <a:off x="474208" y="836793"/>
            <a:ext cx="910817" cy="910817"/>
          </a:xfrm>
          <a:prstGeom prst="ellipse">
            <a:avLst/>
          </a:prstGeom>
          <a:solidFill>
            <a:schemeClr val="accent3">
              <a:lumMod val="60000"/>
              <a:lumOff val="40000"/>
              <a:alpha val="5000"/>
            </a:schemeClr>
          </a:solidFill>
          <a:ln w="63500" cap="rnd" cmpd="sng" algn="ctr">
            <a:solidFill>
              <a:schemeClr val="accent3">
                <a:lumMod val="60000"/>
                <a:lumOff val="40000"/>
                <a:alpha val="30000"/>
              </a:schemeClr>
            </a:solidFill>
            <a:prstDash val="solid"/>
            <a:round/>
            <a:headEnd type="none" w="med" len="med"/>
            <a:tailEnd type="none" w="med" len="med"/>
          </a:ln>
          <a:effectLst>
            <a:softEdge rad="63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102" name="Oval 101"/>
          <p:cNvSpPr>
            <a:spLocks noChangeAspect="1"/>
          </p:cNvSpPr>
          <p:nvPr/>
        </p:nvSpPr>
        <p:spPr>
          <a:xfrm>
            <a:off x="319223" y="1452260"/>
            <a:ext cx="772993" cy="772993"/>
          </a:xfrm>
          <a:prstGeom prst="ellipse">
            <a:avLst/>
          </a:prstGeom>
          <a:solidFill>
            <a:schemeClr val="accent3">
              <a:lumMod val="60000"/>
              <a:lumOff val="40000"/>
              <a:alpha val="5000"/>
            </a:schemeClr>
          </a:solidFill>
          <a:ln w="63500" cap="rnd" cmpd="sng" algn="ctr">
            <a:solidFill>
              <a:schemeClr val="accent3">
                <a:lumMod val="60000"/>
                <a:lumOff val="40000"/>
                <a:alpha val="30000"/>
              </a:schemeClr>
            </a:solidFill>
            <a:prstDash val="solid"/>
            <a:round/>
            <a:headEnd type="none" w="med" len="med"/>
            <a:tailEnd type="none" w="med" len="med"/>
          </a:ln>
          <a:effectLst>
            <a:softEdge rad="63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103" name="Oval 102"/>
          <p:cNvSpPr>
            <a:spLocks noChangeAspect="1"/>
          </p:cNvSpPr>
          <p:nvPr/>
        </p:nvSpPr>
        <p:spPr>
          <a:xfrm>
            <a:off x="371257" y="1886983"/>
            <a:ext cx="610366" cy="610366"/>
          </a:xfrm>
          <a:prstGeom prst="ellipse">
            <a:avLst/>
          </a:prstGeom>
          <a:solidFill>
            <a:schemeClr val="accent3">
              <a:lumMod val="60000"/>
              <a:lumOff val="40000"/>
              <a:alpha val="5000"/>
            </a:schemeClr>
          </a:solidFill>
          <a:ln w="12700" cap="rnd" cmpd="sng" algn="ctr">
            <a:solidFill>
              <a:schemeClr val="accent3">
                <a:lumMod val="60000"/>
                <a:lumOff val="40000"/>
                <a:alpha val="30000"/>
              </a:schemeClr>
            </a:solidFill>
            <a:prstDash val="solid"/>
            <a:round/>
            <a:headEnd type="none" w="med" len="med"/>
            <a:tailEnd type="none" w="med" len="med"/>
          </a:ln>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104" name="Oval 103"/>
          <p:cNvSpPr>
            <a:spLocks noChangeAspect="1"/>
          </p:cNvSpPr>
          <p:nvPr/>
        </p:nvSpPr>
        <p:spPr>
          <a:xfrm>
            <a:off x="154676" y="1919682"/>
            <a:ext cx="521764" cy="521764"/>
          </a:xfrm>
          <a:prstGeom prst="ellipse">
            <a:avLst/>
          </a:prstGeom>
          <a:solidFill>
            <a:schemeClr val="accent3">
              <a:lumMod val="60000"/>
              <a:lumOff val="40000"/>
              <a:alpha val="5000"/>
            </a:schemeClr>
          </a:solidFill>
          <a:ln w="63500" cap="rnd" cmpd="sng" algn="ctr">
            <a:solidFill>
              <a:schemeClr val="accent3">
                <a:lumMod val="60000"/>
                <a:lumOff val="40000"/>
                <a:alpha val="30000"/>
              </a:schemeClr>
            </a:solidFill>
            <a:prstDash val="solid"/>
            <a:round/>
            <a:headEnd type="none" w="med" len="med"/>
            <a:tailEnd type="none" w="med" len="med"/>
          </a:ln>
          <a:effectLst>
            <a:softEdge rad="63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105" name="Oval 104"/>
          <p:cNvSpPr>
            <a:spLocks noChangeAspect="1"/>
          </p:cNvSpPr>
          <p:nvPr/>
        </p:nvSpPr>
        <p:spPr>
          <a:xfrm>
            <a:off x="7302517" y="-61709"/>
            <a:ext cx="910818" cy="750833"/>
          </a:xfrm>
          <a:custGeom>
            <a:avLst/>
            <a:gdLst/>
            <a:ahLst/>
            <a:cxnLst/>
            <a:rect l="l" t="t" r="r" b="b"/>
            <a:pathLst>
              <a:path w="910818" h="750833">
                <a:moveTo>
                  <a:pt x="111441" y="0"/>
                </a:moveTo>
                <a:lnTo>
                  <a:pt x="799378" y="0"/>
                </a:lnTo>
                <a:cubicBezTo>
                  <a:pt x="869408" y="78400"/>
                  <a:pt x="910818" y="182076"/>
                  <a:pt x="910818" y="295424"/>
                </a:cubicBezTo>
                <a:cubicBezTo>
                  <a:pt x="910818" y="546939"/>
                  <a:pt x="706924" y="750833"/>
                  <a:pt x="455409" y="750833"/>
                </a:cubicBezTo>
                <a:cubicBezTo>
                  <a:pt x="203894" y="750833"/>
                  <a:pt x="0" y="546939"/>
                  <a:pt x="0" y="295424"/>
                </a:cubicBezTo>
                <a:cubicBezTo>
                  <a:pt x="0" y="182076"/>
                  <a:pt x="41410" y="78400"/>
                  <a:pt x="111441" y="0"/>
                </a:cubicBezTo>
                <a:close/>
              </a:path>
            </a:pathLst>
          </a:custGeom>
          <a:solidFill>
            <a:schemeClr val="accent3">
              <a:lumMod val="60000"/>
              <a:lumOff val="40000"/>
              <a:alpha val="5000"/>
            </a:schemeClr>
          </a:solidFill>
          <a:ln w="63500" cap="rnd" cmpd="sng" algn="ctr">
            <a:solidFill>
              <a:schemeClr val="accent3">
                <a:lumMod val="60000"/>
                <a:lumOff val="40000"/>
                <a:alpha val="30000"/>
              </a:schemeClr>
            </a:solidFill>
            <a:prstDash val="solid"/>
            <a:round/>
            <a:headEnd type="none" w="med" len="med"/>
            <a:tailEnd type="none" w="med" len="med"/>
          </a:ln>
          <a:effectLst>
            <a:softEdge rad="63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106" name="Oval 105"/>
          <p:cNvSpPr>
            <a:spLocks noChangeAspect="1"/>
          </p:cNvSpPr>
          <p:nvPr/>
        </p:nvSpPr>
        <p:spPr>
          <a:xfrm>
            <a:off x="8718124" y="-61709"/>
            <a:ext cx="473874" cy="613011"/>
          </a:xfrm>
          <a:custGeom>
            <a:avLst/>
            <a:gdLst/>
            <a:ahLst/>
            <a:cxnLst/>
            <a:rect l="l" t="t" r="r" b="b"/>
            <a:pathLst>
              <a:path w="473874" h="613011">
                <a:moveTo>
                  <a:pt x="29684" y="0"/>
                </a:moveTo>
                <a:lnTo>
                  <a:pt x="473874" y="0"/>
                </a:lnTo>
                <a:lnTo>
                  <a:pt x="473874" y="611150"/>
                </a:lnTo>
                <a:cubicBezTo>
                  <a:pt x="467789" y="612887"/>
                  <a:pt x="461614" y="613011"/>
                  <a:pt x="455409" y="613011"/>
                </a:cubicBezTo>
                <a:cubicBezTo>
                  <a:pt x="203894" y="613011"/>
                  <a:pt x="0" y="409117"/>
                  <a:pt x="0" y="157602"/>
                </a:cubicBezTo>
                <a:cubicBezTo>
                  <a:pt x="0" y="101995"/>
                  <a:pt x="9966" y="48716"/>
                  <a:pt x="29684" y="0"/>
                </a:cubicBezTo>
                <a:close/>
              </a:path>
            </a:pathLst>
          </a:custGeom>
          <a:solidFill>
            <a:schemeClr val="accent3">
              <a:lumMod val="60000"/>
              <a:lumOff val="40000"/>
              <a:alpha val="5000"/>
            </a:schemeClr>
          </a:solidFill>
          <a:ln w="63500" cap="rnd" cmpd="sng" algn="ctr">
            <a:solidFill>
              <a:schemeClr val="accent3">
                <a:lumMod val="60000"/>
                <a:lumOff val="40000"/>
                <a:alpha val="30000"/>
              </a:schemeClr>
            </a:solidFill>
            <a:prstDash val="solid"/>
            <a:round/>
            <a:headEnd type="none" w="med" len="med"/>
            <a:tailEnd type="none" w="med" len="med"/>
          </a:ln>
          <a:effectLst>
            <a:softEdge rad="63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107" name="Oval 106"/>
          <p:cNvSpPr>
            <a:spLocks noChangeAspect="1"/>
          </p:cNvSpPr>
          <p:nvPr/>
        </p:nvSpPr>
        <p:spPr>
          <a:xfrm>
            <a:off x="7748238" y="282933"/>
            <a:ext cx="1128521" cy="1128521"/>
          </a:xfrm>
          <a:prstGeom prst="ellipse">
            <a:avLst/>
          </a:prstGeom>
          <a:solidFill>
            <a:schemeClr val="accent3">
              <a:lumMod val="60000"/>
              <a:lumOff val="40000"/>
              <a:alpha val="5000"/>
            </a:schemeClr>
          </a:solidFill>
          <a:ln w="12700" cap="rnd" cmpd="sng" algn="ctr">
            <a:solidFill>
              <a:schemeClr val="accent3">
                <a:lumMod val="60000"/>
                <a:lumOff val="40000"/>
                <a:alpha val="30000"/>
              </a:schemeClr>
            </a:solidFill>
            <a:prstDash val="solid"/>
            <a:round/>
            <a:headEnd type="none" w="med" len="med"/>
            <a:tailEnd type="none" w="med" len="med"/>
          </a:ln>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108" name="Oval 107"/>
          <p:cNvSpPr>
            <a:spLocks noChangeAspect="1"/>
          </p:cNvSpPr>
          <p:nvPr/>
        </p:nvSpPr>
        <p:spPr>
          <a:xfrm>
            <a:off x="8914718" y="749603"/>
            <a:ext cx="277280" cy="907992"/>
          </a:xfrm>
          <a:custGeom>
            <a:avLst/>
            <a:gdLst/>
            <a:ahLst/>
            <a:cxnLst/>
            <a:rect l="l" t="t" r="r" b="b"/>
            <a:pathLst>
              <a:path w="277280" h="907992">
                <a:moveTo>
                  <a:pt x="277280" y="0"/>
                </a:moveTo>
                <a:lnTo>
                  <a:pt x="277280" y="907992"/>
                </a:lnTo>
                <a:cubicBezTo>
                  <a:pt x="112021" y="824131"/>
                  <a:pt x="0" y="652146"/>
                  <a:pt x="0" y="453996"/>
                </a:cubicBezTo>
                <a:cubicBezTo>
                  <a:pt x="0" y="255847"/>
                  <a:pt x="112021" y="83861"/>
                  <a:pt x="277280" y="0"/>
                </a:cubicBezTo>
                <a:close/>
              </a:path>
            </a:pathLst>
          </a:custGeom>
          <a:solidFill>
            <a:schemeClr val="accent3">
              <a:lumMod val="60000"/>
              <a:lumOff val="40000"/>
              <a:alpha val="5000"/>
            </a:schemeClr>
          </a:solidFill>
          <a:ln w="63500" cap="rnd" cmpd="sng" algn="ctr">
            <a:solidFill>
              <a:schemeClr val="accent3">
                <a:lumMod val="60000"/>
                <a:lumOff val="40000"/>
                <a:alpha val="30000"/>
              </a:schemeClr>
            </a:solidFill>
            <a:prstDash val="solid"/>
            <a:round/>
            <a:headEnd type="none" w="med" len="med"/>
            <a:tailEnd type="none" w="med" len="med"/>
          </a:ln>
          <a:effectLst>
            <a:softEdge rad="63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109" name="Oval 108"/>
          <p:cNvSpPr>
            <a:spLocks noChangeAspect="1"/>
          </p:cNvSpPr>
          <p:nvPr/>
        </p:nvSpPr>
        <p:spPr>
          <a:xfrm>
            <a:off x="7590871" y="728498"/>
            <a:ext cx="969734" cy="969734"/>
          </a:xfrm>
          <a:prstGeom prst="ellipse">
            <a:avLst/>
          </a:prstGeom>
          <a:solidFill>
            <a:schemeClr val="accent3">
              <a:lumMod val="60000"/>
              <a:lumOff val="40000"/>
              <a:alpha val="5000"/>
            </a:schemeClr>
          </a:solidFill>
          <a:ln w="63500" cap="rnd" cmpd="sng" algn="ctr">
            <a:solidFill>
              <a:schemeClr val="accent3">
                <a:lumMod val="60000"/>
                <a:lumOff val="40000"/>
                <a:alpha val="30000"/>
              </a:schemeClr>
            </a:solidFill>
            <a:prstDash val="solid"/>
            <a:round/>
            <a:headEnd type="none" w="med" len="med"/>
            <a:tailEnd type="none" w="med" len="med"/>
          </a:ln>
          <a:effectLst>
            <a:softEdge rad="63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110" name="Oval 109"/>
          <p:cNvSpPr>
            <a:spLocks noChangeAspect="1"/>
          </p:cNvSpPr>
          <p:nvPr/>
        </p:nvSpPr>
        <p:spPr>
          <a:xfrm>
            <a:off x="7470041" y="1326476"/>
            <a:ext cx="608190" cy="608190"/>
          </a:xfrm>
          <a:prstGeom prst="ellipse">
            <a:avLst/>
          </a:prstGeom>
          <a:solidFill>
            <a:schemeClr val="accent3">
              <a:lumMod val="60000"/>
              <a:lumOff val="40000"/>
              <a:alpha val="5000"/>
            </a:schemeClr>
          </a:solidFill>
          <a:ln w="12700" cap="rnd" cmpd="sng" algn="ctr">
            <a:solidFill>
              <a:schemeClr val="accent3">
                <a:lumMod val="60000"/>
                <a:lumOff val="40000"/>
                <a:alpha val="30000"/>
              </a:schemeClr>
            </a:solidFill>
            <a:prstDash val="solid"/>
            <a:round/>
            <a:headEnd type="none" w="med" len="med"/>
            <a:tailEnd type="none" w="med" len="med"/>
          </a:ln>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111" name="Oval 110"/>
          <p:cNvSpPr>
            <a:spLocks noChangeAspect="1"/>
          </p:cNvSpPr>
          <p:nvPr/>
        </p:nvSpPr>
        <p:spPr>
          <a:xfrm>
            <a:off x="7629941" y="5611427"/>
            <a:ext cx="738345" cy="738345"/>
          </a:xfrm>
          <a:prstGeom prst="ellipse">
            <a:avLst/>
          </a:prstGeom>
          <a:solidFill>
            <a:schemeClr val="accent3">
              <a:lumMod val="60000"/>
              <a:lumOff val="40000"/>
              <a:alpha val="5000"/>
            </a:schemeClr>
          </a:solidFill>
          <a:ln w="12700" cap="rnd" cmpd="sng" algn="ctr">
            <a:solidFill>
              <a:schemeClr val="accent3">
                <a:lumMod val="60000"/>
                <a:lumOff val="40000"/>
                <a:alpha val="15000"/>
              </a:schemeClr>
            </a:solidFill>
            <a:prstDash val="solid"/>
            <a:round/>
            <a:headEnd type="none" w="med" len="med"/>
            <a:tailEnd type="none" w="med" len="med"/>
          </a:ln>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112" name="Oval 111"/>
          <p:cNvSpPr>
            <a:spLocks noChangeAspect="1"/>
          </p:cNvSpPr>
          <p:nvPr/>
        </p:nvSpPr>
        <p:spPr>
          <a:xfrm>
            <a:off x="6972882" y="5242254"/>
            <a:ext cx="738345" cy="738345"/>
          </a:xfrm>
          <a:prstGeom prst="ellipse">
            <a:avLst/>
          </a:prstGeom>
          <a:solidFill>
            <a:schemeClr val="accent3">
              <a:lumMod val="60000"/>
              <a:lumOff val="40000"/>
              <a:alpha val="5000"/>
            </a:schemeClr>
          </a:solidFill>
          <a:ln w="63500" cap="rnd" cmpd="sng" algn="ctr">
            <a:solidFill>
              <a:schemeClr val="accent3">
                <a:lumMod val="60000"/>
                <a:lumOff val="40000"/>
                <a:alpha val="15000"/>
              </a:schemeClr>
            </a:solidFill>
            <a:prstDash val="solid"/>
            <a:round/>
            <a:headEnd type="none" w="med" len="med"/>
            <a:tailEnd type="none" w="med" len="med"/>
          </a:ln>
          <a:effectLst>
            <a:softEdge rad="63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113" name="Oval 112"/>
          <p:cNvSpPr>
            <a:spLocks noChangeAspect="1"/>
          </p:cNvSpPr>
          <p:nvPr/>
        </p:nvSpPr>
        <p:spPr>
          <a:xfrm>
            <a:off x="7494454" y="4928166"/>
            <a:ext cx="738345" cy="738345"/>
          </a:xfrm>
          <a:prstGeom prst="ellipse">
            <a:avLst/>
          </a:prstGeom>
          <a:solidFill>
            <a:schemeClr val="accent3">
              <a:lumMod val="60000"/>
              <a:lumOff val="40000"/>
              <a:alpha val="5000"/>
            </a:schemeClr>
          </a:solidFill>
          <a:ln w="12700" cap="rnd" cmpd="sng" algn="ctr">
            <a:solidFill>
              <a:schemeClr val="accent3">
                <a:lumMod val="60000"/>
                <a:lumOff val="40000"/>
                <a:alpha val="15000"/>
              </a:schemeClr>
            </a:solidFill>
            <a:prstDash val="solid"/>
            <a:round/>
            <a:headEnd type="none" w="med" len="med"/>
            <a:tailEnd type="none" w="med" len="med"/>
          </a:ln>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114" name="Oval 113"/>
          <p:cNvSpPr>
            <a:spLocks noChangeAspect="1"/>
          </p:cNvSpPr>
          <p:nvPr/>
        </p:nvSpPr>
        <p:spPr>
          <a:xfrm>
            <a:off x="8229034" y="5666511"/>
            <a:ext cx="605634" cy="605634"/>
          </a:xfrm>
          <a:prstGeom prst="ellipse">
            <a:avLst/>
          </a:prstGeom>
          <a:solidFill>
            <a:schemeClr val="accent3">
              <a:lumMod val="60000"/>
              <a:lumOff val="40000"/>
              <a:alpha val="5000"/>
            </a:schemeClr>
          </a:solidFill>
          <a:ln w="63500" cap="rnd" cmpd="sng" algn="ctr">
            <a:solidFill>
              <a:schemeClr val="accent3">
                <a:lumMod val="60000"/>
                <a:lumOff val="40000"/>
                <a:alpha val="15000"/>
              </a:schemeClr>
            </a:solidFill>
            <a:prstDash val="solid"/>
            <a:round/>
            <a:headEnd type="none" w="med" len="med"/>
            <a:tailEnd type="none" w="med" len="med"/>
          </a:ln>
          <a:effectLst>
            <a:softEdge rad="63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115" name="Oval 114"/>
          <p:cNvSpPr>
            <a:spLocks noChangeAspect="1"/>
          </p:cNvSpPr>
          <p:nvPr/>
        </p:nvSpPr>
        <p:spPr>
          <a:xfrm>
            <a:off x="8078231" y="4097842"/>
            <a:ext cx="553549" cy="553549"/>
          </a:xfrm>
          <a:prstGeom prst="ellipse">
            <a:avLst/>
          </a:prstGeom>
          <a:solidFill>
            <a:schemeClr val="accent3">
              <a:lumMod val="60000"/>
              <a:lumOff val="40000"/>
              <a:alpha val="5000"/>
            </a:schemeClr>
          </a:solidFill>
          <a:ln w="63500" cap="rnd" cmpd="sng" algn="ctr">
            <a:solidFill>
              <a:schemeClr val="accent3">
                <a:lumMod val="60000"/>
                <a:lumOff val="40000"/>
                <a:alpha val="15000"/>
              </a:schemeClr>
            </a:solidFill>
            <a:prstDash val="solid"/>
            <a:round/>
            <a:headEnd type="none" w="med" len="med"/>
            <a:tailEnd type="none" w="med" len="med"/>
          </a:ln>
          <a:effectLst>
            <a:softEdge rad="63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116" name="Oval 115"/>
          <p:cNvSpPr>
            <a:spLocks noChangeAspect="1"/>
          </p:cNvSpPr>
          <p:nvPr/>
        </p:nvSpPr>
        <p:spPr>
          <a:xfrm>
            <a:off x="8411816" y="5057878"/>
            <a:ext cx="553549" cy="553549"/>
          </a:xfrm>
          <a:prstGeom prst="ellipse">
            <a:avLst/>
          </a:prstGeom>
          <a:solidFill>
            <a:schemeClr val="accent3">
              <a:lumMod val="60000"/>
              <a:lumOff val="40000"/>
              <a:alpha val="5000"/>
            </a:schemeClr>
          </a:solidFill>
          <a:ln w="63500" cap="rnd" cmpd="sng" algn="ctr">
            <a:solidFill>
              <a:schemeClr val="accent3">
                <a:lumMod val="60000"/>
                <a:lumOff val="40000"/>
                <a:alpha val="15000"/>
              </a:schemeClr>
            </a:solidFill>
            <a:prstDash val="solid"/>
            <a:round/>
            <a:headEnd type="none" w="med" len="med"/>
            <a:tailEnd type="none" w="med" len="med"/>
          </a:ln>
          <a:effectLst>
            <a:softEdge rad="63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117" name="Oval 116"/>
          <p:cNvSpPr>
            <a:spLocks noChangeAspect="1"/>
          </p:cNvSpPr>
          <p:nvPr/>
        </p:nvSpPr>
        <p:spPr>
          <a:xfrm>
            <a:off x="8688590" y="4790335"/>
            <a:ext cx="503408" cy="553550"/>
          </a:xfrm>
          <a:custGeom>
            <a:avLst/>
            <a:gdLst/>
            <a:ahLst/>
            <a:cxnLst/>
            <a:rect l="l" t="t" r="r" b="b"/>
            <a:pathLst>
              <a:path w="503408" h="553550">
                <a:moveTo>
                  <a:pt x="276775" y="0"/>
                </a:moveTo>
                <a:cubicBezTo>
                  <a:pt x="370698" y="0"/>
                  <a:pt x="453694" y="46784"/>
                  <a:pt x="503408" y="118545"/>
                </a:cubicBezTo>
                <a:lnTo>
                  <a:pt x="503408" y="435005"/>
                </a:lnTo>
                <a:cubicBezTo>
                  <a:pt x="453694" y="506767"/>
                  <a:pt x="370698" y="553550"/>
                  <a:pt x="276775" y="553550"/>
                </a:cubicBezTo>
                <a:cubicBezTo>
                  <a:pt x="123916" y="553550"/>
                  <a:pt x="0" y="429634"/>
                  <a:pt x="0" y="276775"/>
                </a:cubicBezTo>
                <a:cubicBezTo>
                  <a:pt x="0" y="123916"/>
                  <a:pt x="123916" y="0"/>
                  <a:pt x="276775" y="0"/>
                </a:cubicBezTo>
                <a:close/>
              </a:path>
            </a:pathLst>
          </a:custGeom>
          <a:solidFill>
            <a:schemeClr val="accent3">
              <a:lumMod val="60000"/>
              <a:lumOff val="40000"/>
              <a:alpha val="5000"/>
            </a:schemeClr>
          </a:solidFill>
          <a:ln w="63500" cap="rnd" cmpd="sng" algn="ctr">
            <a:solidFill>
              <a:schemeClr val="accent3">
                <a:lumMod val="60000"/>
                <a:lumOff val="40000"/>
                <a:alpha val="15000"/>
              </a:schemeClr>
            </a:solidFill>
            <a:prstDash val="solid"/>
            <a:round/>
            <a:headEnd type="none" w="med" len="med"/>
            <a:tailEnd type="none" w="med" len="med"/>
          </a:ln>
          <a:effectLst>
            <a:softEdge rad="63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1009442" y="675724"/>
            <a:ext cx="7125113" cy="924475"/>
          </a:xfrm>
          <a:prstGeom prst="rect">
            <a:avLst/>
          </a:prstGeom>
        </p:spPr>
        <p:txBody>
          <a:bodyPr vert="horz" lIns="91440" tIns="45720" rIns="91440" bIns="45720" rtlCol="0" anchor="ctr">
            <a:noAutofit/>
          </a:bodyPr>
          <a:lstStyle/>
          <a:p>
            <a:r>
              <a:rPr lang="en-US"/>
              <a:t>Click to edit Master title style</a:t>
            </a:r>
            <a:endParaRPr lang="en-US" dirty="0"/>
          </a:p>
        </p:txBody>
      </p:sp>
      <p:sp>
        <p:nvSpPr>
          <p:cNvPr id="3" name="Text Placeholder 2"/>
          <p:cNvSpPr>
            <a:spLocks noGrp="1"/>
          </p:cNvSpPr>
          <p:nvPr>
            <p:ph type="body" idx="1"/>
          </p:nvPr>
        </p:nvSpPr>
        <p:spPr>
          <a:xfrm>
            <a:off x="1009443" y="1807361"/>
            <a:ext cx="7125112" cy="4051437"/>
          </a:xfrm>
          <a:prstGeom prst="rect">
            <a:avLst/>
          </a:prstGeom>
        </p:spPr>
        <p:txBody>
          <a:bodyPr vert="horz" lIns="91440" tIns="45720" rIns="91440" bIns="45720" rtlCol="0"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437344" y="5951810"/>
            <a:ext cx="2133600" cy="365125"/>
          </a:xfrm>
          <a:prstGeom prst="rect">
            <a:avLst/>
          </a:prstGeom>
        </p:spPr>
        <p:txBody>
          <a:bodyPr vert="horz" lIns="91440" tIns="45720" rIns="91440" bIns="45720" rtlCol="0" anchor="b"/>
          <a:lstStyle>
            <a:lvl1pPr algn="r">
              <a:defRPr sz="900">
                <a:solidFill>
                  <a:schemeClr val="tx1">
                    <a:tint val="75000"/>
                  </a:schemeClr>
                </a:solidFill>
              </a:defRPr>
            </a:lvl1pPr>
          </a:lstStyle>
          <a:p>
            <a:fld id="{9D1D110F-3F4E-48D9-B8AA-5D0E825AFDBA}" type="datetime1">
              <a:rPr lang="en-US" smtClean="0"/>
              <a:pPr/>
              <a:t>6/17/2019</a:t>
            </a:fld>
            <a:endParaRPr lang="en-US"/>
          </a:p>
        </p:txBody>
      </p:sp>
      <p:sp>
        <p:nvSpPr>
          <p:cNvPr id="5" name="Footer Placeholder 4"/>
          <p:cNvSpPr>
            <a:spLocks noGrp="1"/>
          </p:cNvSpPr>
          <p:nvPr>
            <p:ph type="ftr" sz="quarter" idx="3"/>
          </p:nvPr>
        </p:nvSpPr>
        <p:spPr>
          <a:xfrm>
            <a:off x="1180945" y="5951810"/>
            <a:ext cx="5256399" cy="365125"/>
          </a:xfrm>
          <a:prstGeom prst="rect">
            <a:avLst/>
          </a:prstGeom>
        </p:spPr>
        <p:txBody>
          <a:bodyPr vert="horz" lIns="91440" tIns="45720" rIns="91440" bIns="45720" rtlCol="0" anchor="b"/>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572658" y="5951810"/>
            <a:ext cx="608287" cy="365125"/>
          </a:xfrm>
          <a:prstGeom prst="rect">
            <a:avLst/>
          </a:prstGeom>
        </p:spPr>
        <p:txBody>
          <a:bodyPr vert="horz" lIns="91440" tIns="45720" rIns="91440" bIns="45720" rtlCol="0" anchor="b"/>
          <a:lstStyle>
            <a:lvl1pPr algn="l">
              <a:defRPr sz="1800">
                <a:solidFill>
                  <a:schemeClr val="tx1">
                    <a:tint val="75000"/>
                  </a:schemeClr>
                </a:solidFill>
              </a:defRPr>
            </a:lvl1pPr>
          </a:lstStyle>
          <a:p>
            <a:fld id="{687D7A59-36E2-48B9-B146-C1E59501F63F}" type="slidenum">
              <a:rPr lang="en-US" smtClean="0"/>
              <a:pPr/>
              <a:t>‹#›</a:t>
            </a:fld>
            <a:endParaRPr lang="en-US"/>
          </a:p>
        </p:txBody>
      </p:sp>
      <p:sp>
        <p:nvSpPr>
          <p:cNvPr id="55" name="Oval 54"/>
          <p:cNvSpPr>
            <a:spLocks noChangeAspect="1"/>
          </p:cNvSpPr>
          <p:nvPr/>
        </p:nvSpPr>
        <p:spPr>
          <a:xfrm>
            <a:off x="1583172" y="5454223"/>
            <a:ext cx="1909234" cy="1468668"/>
          </a:xfrm>
          <a:custGeom>
            <a:avLst/>
            <a:gdLst/>
            <a:ahLst/>
            <a:cxnLst/>
            <a:rect l="l" t="t" r="r" b="b"/>
            <a:pathLst>
              <a:path w="1909234" h="1468668">
                <a:moveTo>
                  <a:pt x="954617" y="0"/>
                </a:moveTo>
                <a:cubicBezTo>
                  <a:pt x="1481837" y="0"/>
                  <a:pt x="1909234" y="427397"/>
                  <a:pt x="1909234" y="954617"/>
                </a:cubicBezTo>
                <a:cubicBezTo>
                  <a:pt x="1909234" y="1144075"/>
                  <a:pt x="1854043" y="1320642"/>
                  <a:pt x="1758159" y="1468668"/>
                </a:cubicBezTo>
                <a:lnTo>
                  <a:pt x="151075" y="1468668"/>
                </a:lnTo>
                <a:cubicBezTo>
                  <a:pt x="55192" y="1320642"/>
                  <a:pt x="0" y="1144075"/>
                  <a:pt x="0" y="954617"/>
                </a:cubicBezTo>
                <a:cubicBezTo>
                  <a:pt x="0" y="427397"/>
                  <a:pt x="427397" y="0"/>
                  <a:pt x="954617" y="0"/>
                </a:cubicBezTo>
                <a:close/>
              </a:path>
            </a:pathLst>
          </a:custGeom>
          <a:solidFill>
            <a:schemeClr val="tx2">
              <a:lumMod val="75000"/>
              <a:alpha val="8000"/>
            </a:schemeClr>
          </a:solidFill>
          <a:ln w="330200" cap="rnd" cmpd="sng" algn="ctr">
            <a:solidFill>
              <a:schemeClr val="accent3">
                <a:lumMod val="60000"/>
                <a:lumOff val="40000"/>
                <a:alpha val="0"/>
              </a:schemeClr>
            </a:solidFill>
            <a:prstDash val="solid"/>
            <a:round/>
            <a:headEnd type="none" w="med" len="med"/>
            <a:tailEnd type="none" w="med" len="med"/>
          </a:ln>
          <a:effectLst>
            <a:softEdge rad="317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ln w="317500">
                <a:solidFill>
                  <a:schemeClr val="tx1"/>
                </a:solidFill>
              </a:ln>
            </a:endParaRPr>
          </a:p>
        </p:txBody>
      </p:sp>
      <p:sp>
        <p:nvSpPr>
          <p:cNvPr id="57" name="Oval 56"/>
          <p:cNvSpPr>
            <a:spLocks noChangeAspect="1"/>
          </p:cNvSpPr>
          <p:nvPr/>
        </p:nvSpPr>
        <p:spPr>
          <a:xfrm>
            <a:off x="8570944" y="3382942"/>
            <a:ext cx="306310" cy="306310"/>
          </a:xfrm>
          <a:prstGeom prst="ellipse">
            <a:avLst/>
          </a:prstGeom>
          <a:solidFill>
            <a:schemeClr val="accent3">
              <a:lumMod val="60000"/>
              <a:lumOff val="40000"/>
              <a:alpha val="5000"/>
            </a:schemeClr>
          </a:solidFill>
          <a:ln w="63500" cap="rnd" cmpd="sng" algn="ctr">
            <a:solidFill>
              <a:schemeClr val="accent3">
                <a:lumMod val="60000"/>
                <a:lumOff val="40000"/>
                <a:alpha val="15000"/>
              </a:schemeClr>
            </a:solidFill>
            <a:prstDash val="solid"/>
            <a:round/>
            <a:headEnd type="none" w="med" len="med"/>
            <a:tailEnd type="none" w="med" len="med"/>
          </a:ln>
          <a:effectLst>
            <a:softEdge rad="63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58" name="Oval 57"/>
          <p:cNvSpPr>
            <a:spLocks noChangeAspect="1"/>
          </p:cNvSpPr>
          <p:nvPr/>
        </p:nvSpPr>
        <p:spPr>
          <a:xfrm>
            <a:off x="8398204" y="3536097"/>
            <a:ext cx="306310" cy="306310"/>
          </a:xfrm>
          <a:prstGeom prst="ellipse">
            <a:avLst/>
          </a:prstGeom>
          <a:solidFill>
            <a:schemeClr val="accent3">
              <a:lumMod val="60000"/>
              <a:lumOff val="40000"/>
              <a:alpha val="5000"/>
            </a:schemeClr>
          </a:solidFill>
          <a:ln w="63500" cap="rnd" cmpd="sng" algn="ctr">
            <a:solidFill>
              <a:schemeClr val="accent3">
                <a:lumMod val="60000"/>
                <a:lumOff val="40000"/>
                <a:alpha val="15000"/>
              </a:schemeClr>
            </a:solidFill>
            <a:prstDash val="solid"/>
            <a:round/>
            <a:headEnd type="none" w="med" len="med"/>
            <a:tailEnd type="none" w="med" len="med"/>
          </a:ln>
          <a:effectLst>
            <a:softEdge rad="63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59" name="Oval 58"/>
          <p:cNvSpPr>
            <a:spLocks noChangeAspect="1"/>
          </p:cNvSpPr>
          <p:nvPr/>
        </p:nvSpPr>
        <p:spPr>
          <a:xfrm>
            <a:off x="8608408" y="3688497"/>
            <a:ext cx="306310" cy="306310"/>
          </a:xfrm>
          <a:prstGeom prst="ellipse">
            <a:avLst/>
          </a:prstGeom>
          <a:solidFill>
            <a:schemeClr val="accent3">
              <a:lumMod val="60000"/>
              <a:lumOff val="40000"/>
              <a:alpha val="5000"/>
            </a:schemeClr>
          </a:solidFill>
          <a:ln w="63500" cap="rnd" cmpd="sng" algn="ctr">
            <a:solidFill>
              <a:schemeClr val="accent3">
                <a:lumMod val="60000"/>
                <a:lumOff val="40000"/>
                <a:alpha val="15000"/>
              </a:schemeClr>
            </a:solidFill>
            <a:prstDash val="solid"/>
            <a:round/>
            <a:headEnd type="none" w="med" len="med"/>
            <a:tailEnd type="none" w="med" len="med"/>
          </a:ln>
          <a:effectLst>
            <a:softEdge rad="63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60" name="Oval 59"/>
          <p:cNvSpPr>
            <a:spLocks noChangeAspect="1"/>
          </p:cNvSpPr>
          <p:nvPr/>
        </p:nvSpPr>
        <p:spPr>
          <a:xfrm>
            <a:off x="154676" y="2698928"/>
            <a:ext cx="467627" cy="467627"/>
          </a:xfrm>
          <a:prstGeom prst="ellipse">
            <a:avLst/>
          </a:prstGeom>
          <a:solidFill>
            <a:schemeClr val="accent3">
              <a:lumMod val="60000"/>
              <a:lumOff val="40000"/>
              <a:alpha val="5000"/>
            </a:schemeClr>
          </a:solidFill>
          <a:ln w="12700" cap="rnd" cmpd="sng" algn="ctr">
            <a:solidFill>
              <a:schemeClr val="accent3">
                <a:lumMod val="60000"/>
                <a:lumOff val="40000"/>
                <a:alpha val="15000"/>
              </a:schemeClr>
            </a:solidFill>
            <a:prstDash val="solid"/>
            <a:round/>
            <a:headEnd type="none" w="med" len="med"/>
            <a:tailEnd type="none" w="med" len="med"/>
          </a:ln>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61" name="Oval 60"/>
          <p:cNvSpPr>
            <a:spLocks noChangeAspect="1"/>
          </p:cNvSpPr>
          <p:nvPr/>
        </p:nvSpPr>
        <p:spPr>
          <a:xfrm>
            <a:off x="474208" y="3166555"/>
            <a:ext cx="458770" cy="458770"/>
          </a:xfrm>
          <a:prstGeom prst="ellipse">
            <a:avLst/>
          </a:prstGeom>
          <a:solidFill>
            <a:schemeClr val="accent3">
              <a:lumMod val="60000"/>
              <a:lumOff val="40000"/>
              <a:alpha val="5000"/>
            </a:schemeClr>
          </a:solidFill>
          <a:ln w="12700" cap="rnd" cmpd="sng" algn="ctr">
            <a:solidFill>
              <a:schemeClr val="accent3">
                <a:lumMod val="60000"/>
                <a:lumOff val="40000"/>
                <a:alpha val="15000"/>
              </a:schemeClr>
            </a:solidFill>
            <a:prstDash val="solid"/>
            <a:round/>
            <a:headEnd type="none" w="med" len="med"/>
            <a:tailEnd type="none" w="med" len="med"/>
          </a:ln>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62" name="Oval 61"/>
          <p:cNvSpPr>
            <a:spLocks noChangeAspect="1"/>
          </p:cNvSpPr>
          <p:nvPr/>
        </p:nvSpPr>
        <p:spPr>
          <a:xfrm>
            <a:off x="270258" y="3382942"/>
            <a:ext cx="352045" cy="352045"/>
          </a:xfrm>
          <a:prstGeom prst="ellipse">
            <a:avLst/>
          </a:prstGeom>
          <a:solidFill>
            <a:schemeClr val="accent3">
              <a:lumMod val="60000"/>
              <a:lumOff val="40000"/>
              <a:alpha val="5000"/>
            </a:schemeClr>
          </a:solidFill>
          <a:ln w="63500" cap="rnd" cmpd="sng" algn="ctr">
            <a:solidFill>
              <a:schemeClr val="accent3">
                <a:lumMod val="60000"/>
                <a:lumOff val="40000"/>
                <a:alpha val="15000"/>
              </a:schemeClr>
            </a:solidFill>
            <a:prstDash val="solid"/>
            <a:round/>
            <a:headEnd type="none" w="med" len="med"/>
            <a:tailEnd type="none" w="med" len="med"/>
          </a:ln>
          <a:effectLst>
            <a:softEdge rad="63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63" name="Oval 62"/>
          <p:cNvSpPr>
            <a:spLocks noChangeAspect="1"/>
          </p:cNvSpPr>
          <p:nvPr/>
        </p:nvSpPr>
        <p:spPr>
          <a:xfrm>
            <a:off x="-86601" y="2581479"/>
            <a:ext cx="1360441" cy="1909234"/>
          </a:xfrm>
          <a:custGeom>
            <a:avLst/>
            <a:gdLst/>
            <a:ahLst/>
            <a:cxnLst/>
            <a:rect l="l" t="t" r="r" b="b"/>
            <a:pathLst>
              <a:path w="1360441" h="1909234">
                <a:moveTo>
                  <a:pt x="405824" y="0"/>
                </a:moveTo>
                <a:cubicBezTo>
                  <a:pt x="933044" y="0"/>
                  <a:pt x="1360441" y="427397"/>
                  <a:pt x="1360441" y="954617"/>
                </a:cubicBezTo>
                <a:cubicBezTo>
                  <a:pt x="1360441" y="1481837"/>
                  <a:pt x="933044" y="1909234"/>
                  <a:pt x="405824" y="1909234"/>
                </a:cubicBezTo>
                <a:cubicBezTo>
                  <a:pt x="260527" y="1909234"/>
                  <a:pt x="122812" y="1876773"/>
                  <a:pt x="0" y="1817719"/>
                </a:cubicBezTo>
                <a:lnTo>
                  <a:pt x="0" y="91515"/>
                </a:lnTo>
                <a:cubicBezTo>
                  <a:pt x="122812" y="32461"/>
                  <a:pt x="260527" y="0"/>
                  <a:pt x="405824" y="0"/>
                </a:cubicBezTo>
                <a:close/>
              </a:path>
            </a:pathLst>
          </a:custGeom>
          <a:solidFill>
            <a:schemeClr val="tx2">
              <a:lumMod val="75000"/>
              <a:alpha val="8000"/>
            </a:schemeClr>
          </a:solidFill>
          <a:ln w="330200" cap="rnd" cmpd="sng" algn="ctr">
            <a:solidFill>
              <a:schemeClr val="accent3">
                <a:lumMod val="60000"/>
                <a:lumOff val="40000"/>
                <a:alpha val="0"/>
              </a:schemeClr>
            </a:solidFill>
            <a:prstDash val="solid"/>
            <a:round/>
            <a:headEnd type="none" w="med" len="med"/>
            <a:tailEnd type="none" w="med" len="med"/>
          </a:ln>
          <a:effectLst>
            <a:softEdge rad="317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ln w="317500">
                <a:solidFill>
                  <a:schemeClr val="tx1"/>
                </a:solidFill>
              </a:ln>
            </a:endParaRPr>
          </a:p>
        </p:txBody>
      </p:sp>
      <p:sp>
        <p:nvSpPr>
          <p:cNvPr id="64" name="Oval 63"/>
          <p:cNvSpPr>
            <a:spLocks noChangeAspect="1"/>
          </p:cNvSpPr>
          <p:nvPr/>
        </p:nvSpPr>
        <p:spPr>
          <a:xfrm>
            <a:off x="6173123" y="2395416"/>
            <a:ext cx="1218253" cy="1218253"/>
          </a:xfrm>
          <a:prstGeom prst="ellipse">
            <a:avLst/>
          </a:prstGeom>
          <a:solidFill>
            <a:schemeClr val="tx2">
              <a:lumMod val="75000"/>
              <a:alpha val="10000"/>
            </a:schemeClr>
          </a:solidFill>
          <a:ln w="177800" cap="rnd" cmpd="sng" algn="ctr">
            <a:solidFill>
              <a:schemeClr val="tx2">
                <a:lumMod val="60000"/>
                <a:lumOff val="40000"/>
                <a:alpha val="0"/>
              </a:schemeClr>
            </a:solidFill>
            <a:prstDash val="solid"/>
            <a:round/>
            <a:headEnd type="none" w="med" len="med"/>
            <a:tailEnd type="none" w="med" len="med"/>
          </a:ln>
          <a:effectLst>
            <a:softEdge rad="1524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Tree>
  </p:cSld>
  <p:clrMap bg1="dk1" tx1="lt1" bg2="dk2" tx2="lt2" accent1="accent1" accent2="accent2" accent3="accent3" accent4="accent4" accent5="accent5" accent6="accent6" hlink="hlink" folHlink="folHlink"/>
  <p:sldLayoutIdLst>
    <p:sldLayoutId id="2147483757" r:id="rId1"/>
    <p:sldLayoutId id="2147483758" r:id="rId2"/>
    <p:sldLayoutId id="2147483759" r:id="rId3"/>
    <p:sldLayoutId id="2147483760" r:id="rId4"/>
    <p:sldLayoutId id="2147483761" r:id="rId5"/>
    <p:sldLayoutId id="2147483762" r:id="rId6"/>
    <p:sldLayoutId id="2147483763" r:id="rId7"/>
    <p:sldLayoutId id="2147483764" r:id="rId8"/>
    <p:sldLayoutId id="2147483765" r:id="rId9"/>
    <p:sldLayoutId id="2147483766" r:id="rId10"/>
    <p:sldLayoutId id="2147483767" r:id="rId11"/>
    <p:sldLayoutId id="2147483768" r:id="rId12"/>
    <p:sldLayoutId id="2147483769" r:id="rId13"/>
  </p:sldLayoutIdLst>
  <p:hf sldNum="0" hdr="0" ftr="0" dt="0"/>
  <p:txStyles>
    <p:titleStyle>
      <a:lvl1pPr algn="l" defTabSz="457200" rtl="0" eaLnBrk="1" latinLnBrk="0" hangingPunct="1">
        <a:spcBef>
          <a:spcPct val="0"/>
        </a:spcBef>
        <a:buNone/>
        <a:defRPr sz="3200" kern="1200">
          <a:solidFill>
            <a:schemeClr val="tx1"/>
          </a:solidFill>
          <a:latin typeface="+mj-lt"/>
          <a:ea typeface="+mj-ea"/>
          <a:cs typeface="Trebuchet M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ct val="20000"/>
        </a:spcBef>
        <a:spcAft>
          <a:spcPts val="600"/>
        </a:spcAft>
        <a:buClr>
          <a:schemeClr val="tx2"/>
        </a:buClr>
        <a:buFont typeface="Wingdings 2" charset="2"/>
        <a:buChar char=""/>
        <a:defRPr sz="1800" kern="1200">
          <a:solidFill>
            <a:schemeClr val="tx1"/>
          </a:solidFill>
          <a:latin typeface="+mn-lt"/>
          <a:ea typeface="+mn-ea"/>
          <a:cs typeface="+mn-cs"/>
        </a:defRPr>
      </a:lvl1pPr>
      <a:lvl2pPr marL="742950" indent="-285750" algn="l" defTabSz="457200" rtl="0" eaLnBrk="1" latinLnBrk="0" hangingPunct="1">
        <a:spcBef>
          <a:spcPct val="20000"/>
        </a:spcBef>
        <a:spcAft>
          <a:spcPts val="600"/>
        </a:spcAft>
        <a:buClr>
          <a:schemeClr val="tx2"/>
        </a:buClr>
        <a:buFont typeface="Wingdings 2" charset="2"/>
        <a:buChar char=""/>
        <a:defRPr sz="1600" kern="1200">
          <a:solidFill>
            <a:schemeClr val="tx1"/>
          </a:solidFill>
          <a:latin typeface="+mn-lt"/>
          <a:ea typeface="+mn-ea"/>
          <a:cs typeface="+mn-cs"/>
        </a:defRPr>
      </a:lvl2pPr>
      <a:lvl3pPr marL="1143000" indent="-228600" algn="l" defTabSz="457200" rtl="0" eaLnBrk="1" latinLnBrk="0" hangingPunct="1">
        <a:spcBef>
          <a:spcPct val="20000"/>
        </a:spcBef>
        <a:spcAft>
          <a:spcPts val="600"/>
        </a:spcAft>
        <a:buClr>
          <a:schemeClr val="tx2"/>
        </a:buClr>
        <a:buFont typeface="Wingdings 2" charset="2"/>
        <a:buChar char=""/>
        <a:defRPr sz="1400" kern="1200">
          <a:solidFill>
            <a:schemeClr val="tx1"/>
          </a:solidFill>
          <a:latin typeface="+mn-lt"/>
          <a:ea typeface="+mn-ea"/>
          <a:cs typeface="+mn-cs"/>
        </a:defRPr>
      </a:lvl3pPr>
      <a:lvl4pPr marL="1600200" indent="-228600" algn="l" defTabSz="457200" rtl="0" eaLnBrk="1" latinLnBrk="0" hangingPunct="1">
        <a:spcBef>
          <a:spcPct val="20000"/>
        </a:spcBef>
        <a:spcAft>
          <a:spcPts val="600"/>
        </a:spcAft>
        <a:buClr>
          <a:schemeClr val="tx2"/>
        </a:buClr>
        <a:buFont typeface="Wingdings 2" charset="2"/>
        <a:buChar char=""/>
        <a:defRPr sz="1200" kern="1200">
          <a:solidFill>
            <a:schemeClr val="tx1"/>
          </a:solidFill>
          <a:latin typeface="+mn-lt"/>
          <a:ea typeface="+mn-ea"/>
          <a:cs typeface="+mn-cs"/>
        </a:defRPr>
      </a:lvl4pPr>
      <a:lvl5pPr marL="2057400" indent="-228600" algn="l" defTabSz="457200" rtl="0" eaLnBrk="1" latinLnBrk="0" hangingPunct="1">
        <a:spcBef>
          <a:spcPct val="20000"/>
        </a:spcBef>
        <a:spcAft>
          <a:spcPts val="600"/>
        </a:spcAft>
        <a:buClr>
          <a:schemeClr val="tx2"/>
        </a:buClr>
        <a:buFont typeface="Wingdings 2" charset="2"/>
        <a:buChar char=""/>
        <a:defRPr sz="12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1.xml"/><Relationship Id="rId1" Type="http://schemas.openxmlformats.org/officeDocument/2006/relationships/slideLayout" Target="../slideLayouts/slideLayout4.xml"/><Relationship Id="rId4" Type="http://schemas.openxmlformats.org/officeDocument/2006/relationships/image" Target="../media/image16.png"/></Relationships>
</file>

<file path=ppt/slides/_rels/slide13.xml.rels><?xml version="1.0" encoding="UTF-8" standalone="yes"?>
<Relationships xmlns="http://schemas.openxmlformats.org/package/2006/relationships"><Relationship Id="rId8" Type="http://schemas.openxmlformats.org/officeDocument/2006/relationships/image" Target="../media/image21.jpeg"/><Relationship Id="rId3" Type="http://schemas.openxmlformats.org/officeDocument/2006/relationships/image" Target="../media/image17.jpeg"/><Relationship Id="rId7" Type="http://schemas.openxmlformats.org/officeDocument/2006/relationships/hyperlink" Target="http://4.bp.blogspot.com/_fUMZ1lNeXBI/SyxXP20qXWI/AAAAAAAAEf0/q7y4mR_4pWA/s1600-h/adult+stem+cells2.jpg" TargetMode="External"/><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20.jpeg"/><Relationship Id="rId5" Type="http://schemas.openxmlformats.org/officeDocument/2006/relationships/image" Target="../media/image19.jpeg"/><Relationship Id="rId4" Type="http://schemas.openxmlformats.org/officeDocument/2006/relationships/image" Target="../media/image18.jpe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8" Type="http://schemas.openxmlformats.org/officeDocument/2006/relationships/image" Target="../media/image26.jpeg"/><Relationship Id="rId3" Type="http://schemas.openxmlformats.org/officeDocument/2006/relationships/image" Target="../media/image22.jpeg"/><Relationship Id="rId7" Type="http://schemas.openxmlformats.org/officeDocument/2006/relationships/image" Target="../media/image25.jpeg"/><Relationship Id="rId2" Type="http://schemas.openxmlformats.org/officeDocument/2006/relationships/notesSlide" Target="../notesSlides/notesSlide14.xml"/><Relationship Id="rId1" Type="http://schemas.openxmlformats.org/officeDocument/2006/relationships/slideLayout" Target="../slideLayouts/slideLayout4.xml"/><Relationship Id="rId6" Type="http://schemas.openxmlformats.org/officeDocument/2006/relationships/image" Target="../media/image24.jpeg"/><Relationship Id="rId5" Type="http://schemas.openxmlformats.org/officeDocument/2006/relationships/hyperlink" Target="http://go2.wordpress.com/?id=725X1342&amp;site=laplacian.wordpress.com&amp;url=http://www.lbl.gov/Publications/Currents/Archive/Oct-03-2003.html" TargetMode="External"/><Relationship Id="rId10" Type="http://schemas.openxmlformats.org/officeDocument/2006/relationships/image" Target="../media/image28.jpeg"/><Relationship Id="rId4" Type="http://schemas.openxmlformats.org/officeDocument/2006/relationships/image" Target="../media/image23.jpeg"/><Relationship Id="rId9" Type="http://schemas.openxmlformats.org/officeDocument/2006/relationships/image" Target="../media/image27.png"/></Relationships>
</file>

<file path=ppt/slides/_rels/slide16.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5.xml"/><Relationship Id="rId1" Type="http://schemas.openxmlformats.org/officeDocument/2006/relationships/slideLayout" Target="../slideLayouts/slideLayout7.xml"/><Relationship Id="rId6" Type="http://schemas.openxmlformats.org/officeDocument/2006/relationships/image" Target="../media/image32.jpeg"/><Relationship Id="rId5" Type="http://schemas.openxmlformats.org/officeDocument/2006/relationships/image" Target="../media/image31.jpeg"/><Relationship Id="rId4" Type="http://schemas.openxmlformats.org/officeDocument/2006/relationships/image" Target="../media/image30.jpe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hyperlink" Target="http://www.youtube.com/watch?v=YGyxYRwNcyI" TargetMode="Externa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microsoft.com/office/2007/relationships/hdphoto" Target="../media/hdphoto1.wdp"/><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jpeg"/></Relationships>
</file>

<file path=ppt/slides/_rels/slide30.xml.rels><?xml version="1.0" encoding="UTF-8" standalone="yes"?>
<Relationships xmlns="http://schemas.openxmlformats.org/package/2006/relationships"><Relationship Id="rId2" Type="http://schemas.openxmlformats.org/officeDocument/2006/relationships/hyperlink" Target="http://www.cosmopolitan.com/style-beauty/beauty/a47323/the-vampire-breast-lift/" TargetMode="Externa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19.xml"/><Relationship Id="rId1" Type="http://schemas.openxmlformats.org/officeDocument/2006/relationships/slideLayout" Target="../slideLayouts/slideLayout5.xml"/><Relationship Id="rId4" Type="http://schemas.openxmlformats.org/officeDocument/2006/relationships/image" Target="../media/image40.pn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20.xml"/><Relationship Id="rId1" Type="http://schemas.openxmlformats.org/officeDocument/2006/relationships/slideLayout" Target="../slideLayouts/slideLayout2.xml"/><Relationship Id="rId5" Type="http://schemas.openxmlformats.org/officeDocument/2006/relationships/image" Target="../media/image43.png"/><Relationship Id="rId4" Type="http://schemas.openxmlformats.org/officeDocument/2006/relationships/image" Target="../media/image42.png"/></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xml"/><Relationship Id="rId1" Type="http://schemas.openxmlformats.org/officeDocument/2006/relationships/slideLayout" Target="../slideLayouts/slideLayout4.xml"/><Relationship Id="rId4" Type="http://schemas.openxmlformats.org/officeDocument/2006/relationships/image" Target="../media/image11.png"/></Relationships>
</file>

<file path=ppt/slides/_rels/slide40.xml.rels><?xml version="1.0" encoding="UTF-8" standalone="yes"?>
<Relationships xmlns="http://schemas.openxmlformats.org/package/2006/relationships"><Relationship Id="rId2" Type="http://schemas.openxmlformats.org/officeDocument/2006/relationships/hyperlink" Target="http://dx.doi.org/10.4172/2167-0420.1000169" TargetMode="Externa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hyperlink" Target="http://health.usnews.com/doctors/location-index/pain-management-specialists" TargetMode="External"/><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2.gif"/><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13.gif"/></Relationships>
</file>

<file path=ppt/slides/_rels/slide50.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6.xml"/><Relationship Id="rId1" Type="http://schemas.openxmlformats.org/officeDocument/2006/relationships/slideLayout" Target="../slideLayouts/slideLayout2.xml"/><Relationship Id="rId6" Type="http://schemas.openxmlformats.org/officeDocument/2006/relationships/image" Target="../media/image32.jpeg"/><Relationship Id="rId5" Type="http://schemas.openxmlformats.org/officeDocument/2006/relationships/image" Target="../media/image31.jpeg"/><Relationship Id="rId4" Type="http://schemas.openxmlformats.org/officeDocument/2006/relationships/image" Target="../media/image30.jpeg"/></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27.xml"/><Relationship Id="rId1" Type="http://schemas.openxmlformats.org/officeDocument/2006/relationships/slideLayout" Target="../slideLayouts/slideLayout2.xml"/><Relationship Id="rId4" Type="http://schemas.microsoft.com/office/2007/relationships/hdphoto" Target="../media/hdphoto2.wdp"/></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image" Target="../media/image47.jpe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3" Type="http://schemas.openxmlformats.org/officeDocument/2006/relationships/image" Target="../media/image49.jpe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3" Type="http://schemas.openxmlformats.org/officeDocument/2006/relationships/image" Target="../media/image50.jpeg"/><Relationship Id="rId2" Type="http://schemas.openxmlformats.org/officeDocument/2006/relationships/notesSlide" Target="../notesSlides/notesSlide31.xml"/><Relationship Id="rId1" Type="http://schemas.openxmlformats.org/officeDocument/2006/relationships/slideLayout" Target="../slideLayouts/slideLayout2.xml"/><Relationship Id="rId6" Type="http://schemas.openxmlformats.org/officeDocument/2006/relationships/image" Target="../media/image53.png"/><Relationship Id="rId5" Type="http://schemas.openxmlformats.org/officeDocument/2006/relationships/image" Target="../media/image52.emf"/><Relationship Id="rId4" Type="http://schemas.openxmlformats.org/officeDocument/2006/relationships/image" Target="../media/image51.jpeg"/></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3" Type="http://schemas.openxmlformats.org/officeDocument/2006/relationships/image" Target="../media/image55.wmf"/><Relationship Id="rId2" Type="http://schemas.openxmlformats.org/officeDocument/2006/relationships/image" Target="../media/image54.jpeg"/><Relationship Id="rId1" Type="http://schemas.openxmlformats.org/officeDocument/2006/relationships/slideLayout" Target="../slideLayouts/slideLayout6.xml"/><Relationship Id="rId4" Type="http://schemas.openxmlformats.org/officeDocument/2006/relationships/image" Target="../media/image56.jpeg"/></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image" Target="../media/image57.jpe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image" Target="../media/image59.png"/><Relationship Id="rId1" Type="http://schemas.openxmlformats.org/officeDocument/2006/relationships/slideLayout" Target="../slideLayouts/slideLayout7.xml"/></Relationships>
</file>

<file path=ppt/slides/_rels/slide73.xml.rels><?xml version="1.0" encoding="UTF-8" standalone="yes"?>
<Relationships xmlns="http://schemas.openxmlformats.org/package/2006/relationships"><Relationship Id="rId2" Type="http://schemas.openxmlformats.org/officeDocument/2006/relationships/image" Target="../media/image60.PNG"/><Relationship Id="rId1" Type="http://schemas.openxmlformats.org/officeDocument/2006/relationships/slideLayout" Target="../slideLayouts/slideLayout13.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859233" y="238778"/>
            <a:ext cx="7125113" cy="1891332"/>
          </a:xfrm>
        </p:spPr>
        <p:txBody>
          <a:bodyPr/>
          <a:lstStyle/>
          <a:p>
            <a:pPr algn="ctr"/>
            <a:r>
              <a:rPr lang="en-US" b="1" dirty="0"/>
              <a:t>Regenerative Medicine/Anti-Aging Markets</a:t>
            </a:r>
            <a:r>
              <a:rPr lang="en-US" sz="2000" b="1" dirty="0"/>
              <a:t>:  </a:t>
            </a:r>
            <a:br>
              <a:rPr lang="en-US" sz="2000" b="1" dirty="0"/>
            </a:br>
            <a:r>
              <a:rPr lang="en-US" sz="2800" b="1" dirty="0"/>
              <a:t>Sports Med/Pain Management; Hair restoration/Aesthetics; Sexual Wellness</a:t>
            </a:r>
            <a:endParaRPr lang="en-US" sz="2800" dirty="0"/>
          </a:p>
        </p:txBody>
      </p:sp>
      <p:sp>
        <p:nvSpPr>
          <p:cNvPr id="3" name="Content Placeholder 2"/>
          <p:cNvSpPr>
            <a:spLocks noGrp="1"/>
          </p:cNvSpPr>
          <p:nvPr>
            <p:ph idx="1"/>
          </p:nvPr>
        </p:nvSpPr>
        <p:spPr>
          <a:xfrm>
            <a:off x="1009443" y="2130110"/>
            <a:ext cx="7125112" cy="3728688"/>
          </a:xfrm>
        </p:spPr>
        <p:txBody>
          <a:bodyPr>
            <a:normAutofit/>
          </a:bodyPr>
          <a:lstStyle/>
          <a:p>
            <a:r>
              <a:rPr lang="en-US" sz="2400" dirty="0"/>
              <a:t>Basic Biology of platelet growth factors-How PRP/</a:t>
            </a:r>
            <a:r>
              <a:rPr lang="en-US" sz="2400" dirty="0" err="1"/>
              <a:t>cBMA</a:t>
            </a:r>
            <a:r>
              <a:rPr lang="en-US" sz="2400" dirty="0"/>
              <a:t> fits into this space</a:t>
            </a:r>
          </a:p>
          <a:p>
            <a:r>
              <a:rPr lang="en-US" sz="2400" dirty="0"/>
              <a:t>Market Statistics</a:t>
            </a:r>
          </a:p>
          <a:p>
            <a:r>
              <a:rPr lang="en-US" sz="2400" dirty="0"/>
              <a:t>Applications/Call Points</a:t>
            </a:r>
          </a:p>
          <a:p>
            <a:r>
              <a:rPr lang="en-US" sz="2400" dirty="0"/>
              <a:t>FAQ’s</a:t>
            </a:r>
          </a:p>
          <a:p>
            <a:endParaRPr lang="en-US" sz="2400" dirty="0"/>
          </a:p>
        </p:txBody>
      </p:sp>
    </p:spTree>
    <p:extLst>
      <p:ext uri="{BB962C8B-B14F-4D97-AF65-F5344CB8AC3E}">
        <p14:creationId xmlns:p14="http://schemas.microsoft.com/office/powerpoint/2010/main" val="128963142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824" y="675724"/>
            <a:ext cx="7371731" cy="924475"/>
          </a:xfrm>
        </p:spPr>
        <p:txBody>
          <a:bodyPr/>
          <a:lstStyle/>
          <a:p>
            <a:r>
              <a:rPr lang="en-US" dirty="0"/>
              <a:t>How and Why does PRP Fit?</a:t>
            </a:r>
          </a:p>
        </p:txBody>
      </p:sp>
      <p:sp>
        <p:nvSpPr>
          <p:cNvPr id="4" name="Content Placeholder 3"/>
          <p:cNvSpPr>
            <a:spLocks noGrp="1"/>
          </p:cNvSpPr>
          <p:nvPr>
            <p:ph idx="1"/>
          </p:nvPr>
        </p:nvSpPr>
        <p:spPr>
          <a:xfrm>
            <a:off x="726222" y="1420074"/>
            <a:ext cx="7408333" cy="996782"/>
          </a:xfrm>
        </p:spPr>
        <p:txBody>
          <a:bodyPr>
            <a:normAutofit fontScale="40000" lnSpcReduction="20000"/>
          </a:bodyPr>
          <a:lstStyle/>
          <a:p>
            <a:endParaRPr lang="en-US" dirty="0"/>
          </a:p>
          <a:p>
            <a:endParaRPr lang="en-US" dirty="0"/>
          </a:p>
          <a:p>
            <a:r>
              <a:rPr lang="en-US" sz="5100" dirty="0"/>
              <a:t>Autologous: PRP provides a bio-active stimulant for tissue regeneration and remodeling. Matrix + Signal</a:t>
            </a:r>
          </a:p>
        </p:txBody>
      </p:sp>
      <p:pic>
        <p:nvPicPr>
          <p:cNvPr id="6" name="Picture 2"/>
          <p:cNvPicPr>
            <a:picLocks noChangeAspect="1" noChangeArrowheads="1"/>
          </p:cNvPicPr>
          <p:nvPr/>
        </p:nvPicPr>
        <p:blipFill>
          <a:blip r:embed="rId3" cstate="print"/>
          <a:srcRect/>
          <a:stretch>
            <a:fillRect/>
          </a:stretch>
        </p:blipFill>
        <p:spPr bwMode="auto">
          <a:xfrm>
            <a:off x="983190" y="2553402"/>
            <a:ext cx="7046188" cy="3973475"/>
          </a:xfrm>
          <a:prstGeom prst="rect">
            <a:avLst/>
          </a:prstGeom>
          <a:noFill/>
          <a:ln w="9525">
            <a:noFill/>
            <a:miter lim="800000"/>
            <a:headEnd/>
            <a:tailEnd/>
          </a:ln>
          <a:effectLst/>
        </p:spPr>
      </p:pic>
    </p:spTree>
    <p:extLst>
      <p:ext uri="{BB962C8B-B14F-4D97-AF65-F5344CB8AC3E}">
        <p14:creationId xmlns:p14="http://schemas.microsoft.com/office/powerpoint/2010/main" val="201348654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1009442" y="26795"/>
            <a:ext cx="7125113" cy="924475"/>
          </a:xfrm>
        </p:spPr>
        <p:txBody>
          <a:bodyPr/>
          <a:lstStyle/>
          <a:p>
            <a:pPr algn="ctr"/>
            <a:r>
              <a:rPr lang="en-US" sz="4000" b="1" dirty="0">
                <a:solidFill>
                  <a:srgbClr val="FFDE75"/>
                </a:solidFill>
              </a:rPr>
              <a:t>Stem Cell Basics</a:t>
            </a:r>
          </a:p>
        </p:txBody>
      </p:sp>
      <p:sp>
        <p:nvSpPr>
          <p:cNvPr id="3" name="Content Placeholder 2"/>
          <p:cNvSpPr>
            <a:spLocks noGrp="1"/>
          </p:cNvSpPr>
          <p:nvPr>
            <p:ph idx="1"/>
          </p:nvPr>
        </p:nvSpPr>
        <p:spPr>
          <a:xfrm>
            <a:off x="672525" y="1034991"/>
            <a:ext cx="7763551" cy="5957665"/>
          </a:xfrm>
        </p:spPr>
        <p:txBody>
          <a:bodyPr anchor="t">
            <a:normAutofit/>
          </a:bodyPr>
          <a:lstStyle/>
          <a:p>
            <a:pPr marL="0" indent="0">
              <a:spcBef>
                <a:spcPts val="0"/>
              </a:spcBef>
              <a:spcAft>
                <a:spcPts val="1200"/>
              </a:spcAft>
              <a:buNone/>
            </a:pPr>
            <a:r>
              <a:rPr lang="en-US" sz="2800" b="1" dirty="0"/>
              <a:t>Two types of stem cells:</a:t>
            </a:r>
          </a:p>
          <a:p>
            <a:pPr marL="349250" lvl="1" indent="-349250">
              <a:spcBef>
                <a:spcPts val="0"/>
              </a:spcBef>
              <a:buClr>
                <a:srgbClr val="FFDE75"/>
              </a:buClr>
            </a:pPr>
            <a:r>
              <a:rPr lang="en-US" sz="2200" dirty="0"/>
              <a:t>Embryonic- Isolated from the inner cell mass of a blastocyst </a:t>
            </a:r>
          </a:p>
          <a:p>
            <a:pPr>
              <a:spcAft>
                <a:spcPts val="1200"/>
              </a:spcAft>
            </a:pPr>
            <a:r>
              <a:rPr lang="en-US" sz="2200" dirty="0"/>
              <a:t>Adult (found in adult tissues)</a:t>
            </a:r>
          </a:p>
          <a:p>
            <a:pPr marL="0" indent="0">
              <a:spcBef>
                <a:spcPts val="0"/>
              </a:spcBef>
              <a:spcAft>
                <a:spcPts val="1200"/>
              </a:spcAft>
              <a:buNone/>
            </a:pPr>
            <a:r>
              <a:rPr lang="en-US" sz="2800" b="1" dirty="0"/>
              <a:t>Stem cell definition/potential:</a:t>
            </a:r>
          </a:p>
          <a:p>
            <a:pPr>
              <a:spcBef>
                <a:spcPts val="0"/>
              </a:spcBef>
              <a:spcAft>
                <a:spcPts val="1200"/>
              </a:spcAft>
            </a:pPr>
            <a:r>
              <a:rPr lang="en-US" sz="2200" dirty="0"/>
              <a:t>Stem Cells are cells characterized by the ability to renew themselves through mitotic cell divisions and </a:t>
            </a:r>
            <a:r>
              <a:rPr lang="en-US" sz="2200" b="1" dirty="0"/>
              <a:t>differentiate into a diverse range of specialized cell types. </a:t>
            </a:r>
          </a:p>
          <a:p>
            <a:pPr>
              <a:spcBef>
                <a:spcPts val="0"/>
              </a:spcBef>
              <a:spcAft>
                <a:spcPts val="1200"/>
              </a:spcAft>
            </a:pPr>
            <a:r>
              <a:rPr lang="en-US" sz="2200" dirty="0"/>
              <a:t>2 Types of Adult Stem Cells: Hematopoietic and Mesenchymal</a:t>
            </a:r>
          </a:p>
          <a:p>
            <a:pPr>
              <a:spcBef>
                <a:spcPts val="0"/>
              </a:spcBef>
              <a:spcAft>
                <a:spcPts val="1200"/>
              </a:spcAft>
            </a:pPr>
            <a:r>
              <a:rPr lang="en-US" sz="2200" dirty="0" err="1"/>
              <a:t>Isto</a:t>
            </a:r>
            <a:r>
              <a:rPr lang="en-US" sz="2200" dirty="0"/>
              <a:t> Biologic’s current focus- Bone marrow derived adult stem cells</a:t>
            </a:r>
          </a:p>
          <a:p>
            <a:pPr>
              <a:spcBef>
                <a:spcPts val="0"/>
              </a:spcBef>
              <a:spcAft>
                <a:spcPts val="1200"/>
              </a:spcAft>
            </a:pPr>
            <a:endParaRPr lang="en-US" sz="2200" dirty="0"/>
          </a:p>
          <a:p>
            <a:endParaRPr lang="en-US" sz="2000" dirty="0"/>
          </a:p>
        </p:txBody>
      </p:sp>
    </p:spTree>
    <p:extLst>
      <p:ext uri="{BB962C8B-B14F-4D97-AF65-F5344CB8AC3E}">
        <p14:creationId xmlns:p14="http://schemas.microsoft.com/office/powerpoint/2010/main" val="245943890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110597" name="Picture 5"/>
          <p:cNvPicPr>
            <a:picLocks noChangeAspect="1" noChangeArrowheads="1"/>
          </p:cNvPicPr>
          <p:nvPr/>
        </p:nvPicPr>
        <p:blipFill>
          <a:blip r:embed="rId3" cstate="print"/>
          <a:srcRect/>
          <a:stretch>
            <a:fillRect/>
          </a:stretch>
        </p:blipFill>
        <p:spPr bwMode="auto">
          <a:xfrm>
            <a:off x="88602" y="1191649"/>
            <a:ext cx="5257800" cy="3657600"/>
          </a:xfrm>
          <a:prstGeom prst="rect">
            <a:avLst/>
          </a:prstGeom>
          <a:noFill/>
          <a:ln w="9525">
            <a:noFill/>
            <a:miter lim="800000"/>
            <a:headEnd/>
            <a:tailEnd/>
          </a:ln>
          <a:effectLst/>
        </p:spPr>
      </p:pic>
      <p:pic>
        <p:nvPicPr>
          <p:cNvPr id="110596" name="Picture 4"/>
          <p:cNvPicPr>
            <a:picLocks noChangeAspect="1" noChangeArrowheads="1"/>
          </p:cNvPicPr>
          <p:nvPr/>
        </p:nvPicPr>
        <p:blipFill>
          <a:blip r:embed="rId4" cstate="print"/>
          <a:srcRect l="10000" t="19214" r="12857" b="19651"/>
          <a:stretch>
            <a:fillRect/>
          </a:stretch>
        </p:blipFill>
        <p:spPr bwMode="auto">
          <a:xfrm>
            <a:off x="4724400" y="3831103"/>
            <a:ext cx="4114800" cy="2133600"/>
          </a:xfrm>
          <a:prstGeom prst="rect">
            <a:avLst/>
          </a:prstGeom>
          <a:noFill/>
          <a:ln w="9525">
            <a:noFill/>
            <a:miter lim="800000"/>
            <a:headEnd/>
            <a:tailEnd/>
          </a:ln>
          <a:effectLst/>
        </p:spPr>
      </p:pic>
      <p:sp>
        <p:nvSpPr>
          <p:cNvPr id="4" name="Title 3"/>
          <p:cNvSpPr>
            <a:spLocks noGrp="1"/>
          </p:cNvSpPr>
          <p:nvPr>
            <p:ph type="title"/>
          </p:nvPr>
        </p:nvSpPr>
        <p:spPr>
          <a:xfrm>
            <a:off x="284017" y="246122"/>
            <a:ext cx="8714509" cy="730624"/>
          </a:xfrm>
        </p:spPr>
        <p:txBody>
          <a:bodyPr/>
          <a:lstStyle/>
          <a:p>
            <a:r>
              <a:rPr lang="en-US" sz="3600" b="1" dirty="0">
                <a:solidFill>
                  <a:srgbClr val="FFDE75"/>
                </a:solidFill>
              </a:rPr>
              <a:t>Cellular Content of Bone Marrow</a:t>
            </a:r>
          </a:p>
        </p:txBody>
      </p:sp>
      <p:sp>
        <p:nvSpPr>
          <p:cNvPr id="7" name="TextBox 6"/>
          <p:cNvSpPr txBox="1"/>
          <p:nvPr/>
        </p:nvSpPr>
        <p:spPr>
          <a:xfrm>
            <a:off x="1786789" y="2079792"/>
            <a:ext cx="2394825" cy="646331"/>
          </a:xfrm>
          <a:prstGeom prst="rect">
            <a:avLst/>
          </a:prstGeom>
          <a:noFill/>
        </p:spPr>
        <p:txBody>
          <a:bodyPr wrap="square" rtlCol="0">
            <a:spAutoFit/>
          </a:bodyPr>
          <a:lstStyle/>
          <a:p>
            <a:pPr algn="ctr"/>
            <a:r>
              <a:rPr lang="en-US" b="1" dirty="0"/>
              <a:t>Red Blood Cells</a:t>
            </a:r>
          </a:p>
          <a:p>
            <a:pPr algn="ctr"/>
            <a:r>
              <a:rPr lang="en-US" b="1" dirty="0"/>
              <a:t>93 - 97%</a:t>
            </a:r>
          </a:p>
        </p:txBody>
      </p:sp>
      <p:sp>
        <p:nvSpPr>
          <p:cNvPr id="8" name="TextBox 7"/>
          <p:cNvSpPr txBox="1"/>
          <p:nvPr/>
        </p:nvSpPr>
        <p:spPr>
          <a:xfrm>
            <a:off x="2464657" y="3831103"/>
            <a:ext cx="1981200" cy="646331"/>
          </a:xfrm>
          <a:prstGeom prst="rect">
            <a:avLst/>
          </a:prstGeom>
          <a:noFill/>
        </p:spPr>
        <p:txBody>
          <a:bodyPr wrap="square" rtlCol="0">
            <a:spAutoFit/>
          </a:bodyPr>
          <a:lstStyle/>
          <a:p>
            <a:pPr algn="ctr"/>
            <a:r>
              <a:rPr lang="en-US" b="1" dirty="0"/>
              <a:t>Platelets</a:t>
            </a:r>
          </a:p>
          <a:p>
            <a:pPr algn="ctr"/>
            <a:r>
              <a:rPr lang="en-US" b="1" dirty="0"/>
              <a:t>2-6%</a:t>
            </a:r>
          </a:p>
        </p:txBody>
      </p:sp>
      <p:grpSp>
        <p:nvGrpSpPr>
          <p:cNvPr id="2" name="Group 35"/>
          <p:cNvGrpSpPr/>
          <p:nvPr/>
        </p:nvGrpSpPr>
        <p:grpSpPr>
          <a:xfrm>
            <a:off x="-167149" y="3666378"/>
            <a:ext cx="2160751" cy="646331"/>
            <a:chOff x="353849" y="3296333"/>
            <a:chExt cx="2160751" cy="646331"/>
          </a:xfrm>
        </p:grpSpPr>
        <p:sp>
          <p:nvSpPr>
            <p:cNvPr id="9" name="TextBox 8"/>
            <p:cNvSpPr txBox="1"/>
            <p:nvPr/>
          </p:nvSpPr>
          <p:spPr>
            <a:xfrm>
              <a:off x="353849" y="3296333"/>
              <a:ext cx="1981200" cy="646331"/>
            </a:xfrm>
            <a:prstGeom prst="rect">
              <a:avLst/>
            </a:prstGeom>
            <a:noFill/>
          </p:spPr>
          <p:txBody>
            <a:bodyPr wrap="square" rtlCol="0">
              <a:spAutoFit/>
            </a:bodyPr>
            <a:lstStyle/>
            <a:p>
              <a:pPr algn="ctr"/>
              <a:r>
                <a:rPr lang="en-US" b="1" dirty="0"/>
                <a:t>Nucleated Cells</a:t>
              </a:r>
            </a:p>
            <a:p>
              <a:pPr algn="ctr"/>
              <a:r>
                <a:rPr lang="en-US" b="1" dirty="0"/>
                <a:t>1%</a:t>
              </a:r>
            </a:p>
          </p:txBody>
        </p:sp>
        <p:cxnSp>
          <p:nvCxnSpPr>
            <p:cNvPr id="12" name="Straight Connector 11"/>
            <p:cNvCxnSpPr/>
            <p:nvPr/>
          </p:nvCxnSpPr>
          <p:spPr>
            <a:xfrm rot="5400000">
              <a:off x="2476500" y="3619500"/>
              <a:ext cx="7620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rot="5400000">
              <a:off x="2324100" y="3619500"/>
              <a:ext cx="7620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rot="10800000">
              <a:off x="2362200" y="3657600"/>
              <a:ext cx="15240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rot="5400000">
              <a:off x="2362200" y="3657600"/>
              <a:ext cx="76200" cy="762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0800000">
              <a:off x="1964887" y="3564888"/>
              <a:ext cx="381000" cy="1524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cxnSp>
        <p:nvCxnSpPr>
          <p:cNvPr id="23" name="Straight Connector 22"/>
          <p:cNvCxnSpPr/>
          <p:nvPr/>
        </p:nvCxnSpPr>
        <p:spPr>
          <a:xfrm>
            <a:off x="2312256" y="3885152"/>
            <a:ext cx="617980" cy="104393"/>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24" name="TextBox 23"/>
          <p:cNvSpPr txBox="1"/>
          <p:nvPr/>
        </p:nvSpPr>
        <p:spPr>
          <a:xfrm>
            <a:off x="5676899" y="3946693"/>
            <a:ext cx="1981200" cy="646331"/>
          </a:xfrm>
          <a:prstGeom prst="rect">
            <a:avLst/>
          </a:prstGeom>
          <a:noFill/>
        </p:spPr>
        <p:txBody>
          <a:bodyPr wrap="square" rtlCol="0">
            <a:spAutoFit/>
          </a:bodyPr>
          <a:lstStyle/>
          <a:p>
            <a:pPr algn="ctr"/>
            <a:r>
              <a:rPr lang="en-US" b="1" dirty="0"/>
              <a:t>Platelets</a:t>
            </a:r>
          </a:p>
          <a:p>
            <a:pPr algn="ctr"/>
            <a:r>
              <a:rPr lang="en-US" b="1" dirty="0"/>
              <a:t>75%</a:t>
            </a:r>
          </a:p>
        </p:txBody>
      </p:sp>
      <p:sp>
        <p:nvSpPr>
          <p:cNvPr id="25" name="TextBox 24"/>
          <p:cNvSpPr txBox="1"/>
          <p:nvPr/>
        </p:nvSpPr>
        <p:spPr>
          <a:xfrm>
            <a:off x="7315200" y="4914495"/>
            <a:ext cx="914400" cy="646331"/>
          </a:xfrm>
          <a:prstGeom prst="rect">
            <a:avLst/>
          </a:prstGeom>
          <a:noFill/>
        </p:spPr>
        <p:txBody>
          <a:bodyPr wrap="square" rtlCol="0">
            <a:spAutoFit/>
          </a:bodyPr>
          <a:lstStyle/>
          <a:p>
            <a:pPr algn="ctr"/>
            <a:r>
              <a:rPr lang="en-US" b="1" dirty="0"/>
              <a:t>TNC</a:t>
            </a:r>
          </a:p>
          <a:p>
            <a:pPr algn="ctr"/>
            <a:r>
              <a:rPr lang="en-US" b="1" dirty="0"/>
              <a:t>18%</a:t>
            </a:r>
          </a:p>
        </p:txBody>
      </p:sp>
      <p:sp>
        <p:nvSpPr>
          <p:cNvPr id="28" name="TextBox 27"/>
          <p:cNvSpPr txBox="1"/>
          <p:nvPr/>
        </p:nvSpPr>
        <p:spPr>
          <a:xfrm>
            <a:off x="6172200" y="5146237"/>
            <a:ext cx="914400" cy="646331"/>
          </a:xfrm>
          <a:prstGeom prst="rect">
            <a:avLst/>
          </a:prstGeom>
          <a:noFill/>
        </p:spPr>
        <p:txBody>
          <a:bodyPr wrap="square" rtlCol="0">
            <a:spAutoFit/>
          </a:bodyPr>
          <a:lstStyle/>
          <a:p>
            <a:pPr algn="ctr"/>
            <a:r>
              <a:rPr lang="en-US" b="1" dirty="0"/>
              <a:t>MNC</a:t>
            </a:r>
          </a:p>
          <a:p>
            <a:pPr algn="ctr"/>
            <a:r>
              <a:rPr lang="en-US" b="1" dirty="0"/>
              <a:t>7%</a:t>
            </a:r>
          </a:p>
        </p:txBody>
      </p:sp>
      <p:grpSp>
        <p:nvGrpSpPr>
          <p:cNvPr id="3" name="Group 34"/>
          <p:cNvGrpSpPr/>
          <p:nvPr/>
        </p:nvGrpSpPr>
        <p:grpSpPr>
          <a:xfrm>
            <a:off x="3733800" y="5641537"/>
            <a:ext cx="2286000" cy="646331"/>
            <a:chOff x="3505200" y="5486400"/>
            <a:chExt cx="2286000" cy="646331"/>
          </a:xfrm>
        </p:grpSpPr>
        <p:sp>
          <p:nvSpPr>
            <p:cNvPr id="27" name="TextBox 26"/>
            <p:cNvSpPr txBox="1"/>
            <p:nvPr/>
          </p:nvSpPr>
          <p:spPr>
            <a:xfrm>
              <a:off x="3505200" y="5486400"/>
              <a:ext cx="1981200" cy="646331"/>
            </a:xfrm>
            <a:prstGeom prst="rect">
              <a:avLst/>
            </a:prstGeom>
            <a:noFill/>
          </p:spPr>
          <p:txBody>
            <a:bodyPr wrap="square" rtlCol="0">
              <a:spAutoFit/>
            </a:bodyPr>
            <a:lstStyle/>
            <a:p>
              <a:pPr algn="ctr"/>
              <a:r>
                <a:rPr lang="en-US" b="1" dirty="0"/>
                <a:t>MSCs and HSCs</a:t>
              </a:r>
            </a:p>
            <a:p>
              <a:pPr algn="ctr"/>
              <a:r>
                <a:rPr lang="en-US" b="1" dirty="0"/>
                <a:t>&lt;3%</a:t>
              </a:r>
            </a:p>
          </p:txBody>
        </p:sp>
        <p:grpSp>
          <p:nvGrpSpPr>
            <p:cNvPr id="5" name="Group 33"/>
            <p:cNvGrpSpPr/>
            <p:nvPr/>
          </p:nvGrpSpPr>
          <p:grpSpPr>
            <a:xfrm>
              <a:off x="5257800" y="5715000"/>
              <a:ext cx="533400" cy="152400"/>
              <a:chOff x="2133600" y="3733800"/>
              <a:chExt cx="533400" cy="152400"/>
            </a:xfrm>
          </p:grpSpPr>
          <p:cxnSp>
            <p:nvCxnSpPr>
              <p:cNvPr id="29" name="Straight Connector 28"/>
              <p:cNvCxnSpPr/>
              <p:nvPr/>
            </p:nvCxnSpPr>
            <p:spPr>
              <a:xfrm rot="5400000">
                <a:off x="2628900" y="3771900"/>
                <a:ext cx="7620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a:xfrm rot="5400000">
                <a:off x="2476500" y="3771900"/>
                <a:ext cx="7620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rot="10800000">
                <a:off x="2514600" y="3810000"/>
                <a:ext cx="15240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rot="5400000">
                <a:off x="2514600" y="3810000"/>
                <a:ext cx="76200" cy="762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rot="10800000">
                <a:off x="2133600" y="3733800"/>
                <a:ext cx="381000" cy="1524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grpSp>
      <p:sp>
        <p:nvSpPr>
          <p:cNvPr id="37" name="TextBox 36"/>
          <p:cNvSpPr txBox="1"/>
          <p:nvPr/>
        </p:nvSpPr>
        <p:spPr>
          <a:xfrm>
            <a:off x="850602" y="1302486"/>
            <a:ext cx="4267200" cy="369332"/>
          </a:xfrm>
          <a:prstGeom prst="rect">
            <a:avLst/>
          </a:prstGeom>
          <a:noFill/>
        </p:spPr>
        <p:txBody>
          <a:bodyPr wrap="square" rtlCol="0">
            <a:spAutoFit/>
          </a:bodyPr>
          <a:lstStyle/>
          <a:p>
            <a:pPr lvl="0" algn="ctr"/>
            <a:r>
              <a:rPr lang="en-US" b="1" dirty="0"/>
              <a:t>Breakdown of Cellular Component of BMA</a:t>
            </a:r>
          </a:p>
        </p:txBody>
      </p:sp>
      <p:sp>
        <p:nvSpPr>
          <p:cNvPr id="38" name="TextBox 37"/>
          <p:cNvSpPr txBox="1"/>
          <p:nvPr/>
        </p:nvSpPr>
        <p:spPr>
          <a:xfrm>
            <a:off x="5015345" y="2944091"/>
            <a:ext cx="3636334" cy="646331"/>
          </a:xfrm>
          <a:prstGeom prst="rect">
            <a:avLst/>
          </a:prstGeom>
          <a:noFill/>
        </p:spPr>
        <p:txBody>
          <a:bodyPr wrap="square" rtlCol="0">
            <a:spAutoFit/>
          </a:bodyPr>
          <a:lstStyle/>
          <a:p>
            <a:pPr lvl="0" algn="ctr"/>
            <a:r>
              <a:rPr lang="en-US" b="1" dirty="0"/>
              <a:t>Breakdown of Cellular Component</a:t>
            </a:r>
          </a:p>
          <a:p>
            <a:pPr lvl="0" algn="ctr"/>
            <a:r>
              <a:rPr lang="en-US" b="1" dirty="0"/>
              <a:t>(RBCs removed)</a:t>
            </a:r>
          </a:p>
        </p:txBody>
      </p:sp>
    </p:spTree>
    <p:extLst>
      <p:ext uri="{BB962C8B-B14F-4D97-AF65-F5344CB8AC3E}">
        <p14:creationId xmlns:p14="http://schemas.microsoft.com/office/powerpoint/2010/main" val="326209176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6" name="Title 5"/>
          <p:cNvSpPr>
            <a:spLocks noGrp="1"/>
          </p:cNvSpPr>
          <p:nvPr>
            <p:ph type="title"/>
          </p:nvPr>
        </p:nvSpPr>
        <p:spPr>
          <a:xfrm>
            <a:off x="210870" y="294724"/>
            <a:ext cx="8672944" cy="924475"/>
          </a:xfrm>
        </p:spPr>
        <p:txBody>
          <a:bodyPr/>
          <a:lstStyle/>
          <a:p>
            <a:pPr algn="ctr">
              <a:defRPr/>
            </a:pPr>
            <a:r>
              <a:rPr lang="en-US" b="1" dirty="0">
                <a:solidFill>
                  <a:srgbClr val="FFDE75"/>
                </a:solidFill>
              </a:rPr>
              <a:t>The Key Cells of Bone Marrow:</a:t>
            </a:r>
            <a:br>
              <a:rPr lang="en-US" dirty="0">
                <a:cs typeface="Arial" charset="0"/>
              </a:rPr>
            </a:br>
            <a:r>
              <a:rPr lang="en-US" dirty="0">
                <a:solidFill>
                  <a:srgbClr val="FFDE75"/>
                </a:solidFill>
                <a:cs typeface="Arial" charset="0"/>
              </a:rPr>
              <a:t>What is an MSC?</a:t>
            </a:r>
            <a:endParaRPr lang="en-US" dirty="0">
              <a:solidFill>
                <a:srgbClr val="FFDE75"/>
              </a:solidFill>
            </a:endParaRPr>
          </a:p>
        </p:txBody>
      </p:sp>
      <p:sp>
        <p:nvSpPr>
          <p:cNvPr id="23554" name="Content Placeholder 2"/>
          <p:cNvSpPr>
            <a:spLocks noGrp="1"/>
          </p:cNvSpPr>
          <p:nvPr>
            <p:ph idx="1"/>
          </p:nvPr>
        </p:nvSpPr>
        <p:spPr>
          <a:xfrm>
            <a:off x="114300" y="1766454"/>
            <a:ext cx="9029700" cy="5076245"/>
          </a:xfrm>
        </p:spPr>
        <p:txBody>
          <a:bodyPr anchor="t"/>
          <a:lstStyle/>
          <a:p>
            <a:pPr>
              <a:spcBef>
                <a:spcPts val="0"/>
              </a:spcBef>
              <a:spcAft>
                <a:spcPts val="1000"/>
              </a:spcAft>
            </a:pPr>
            <a:r>
              <a:rPr lang="en-US" sz="2400" dirty="0"/>
              <a:t>Mesenchymal Stem Cells are also Multipotent Cells</a:t>
            </a:r>
          </a:p>
          <a:p>
            <a:pPr>
              <a:spcBef>
                <a:spcPts val="0"/>
              </a:spcBef>
              <a:spcAft>
                <a:spcPts val="1000"/>
              </a:spcAft>
            </a:pPr>
            <a:r>
              <a:rPr lang="en-US" sz="2400" dirty="0"/>
              <a:t>Gives Rise to Tissue Cells </a:t>
            </a:r>
          </a:p>
          <a:p>
            <a:pPr>
              <a:spcBef>
                <a:spcPts val="0"/>
              </a:spcBef>
            </a:pPr>
            <a:r>
              <a:rPr lang="en-US" sz="2400" dirty="0"/>
              <a:t>Role in Tissue Regeneration</a:t>
            </a:r>
          </a:p>
          <a:p>
            <a:pPr marL="0" indent="0">
              <a:buNone/>
            </a:pPr>
            <a:r>
              <a:rPr lang="en-US" sz="2400" dirty="0"/>
              <a:t>	</a:t>
            </a:r>
            <a:r>
              <a:rPr lang="en-US" dirty="0"/>
              <a:t>- Drawn to site injury</a:t>
            </a:r>
          </a:p>
          <a:p>
            <a:pPr marL="0" indent="0">
              <a:buNone/>
            </a:pPr>
            <a:r>
              <a:rPr lang="en-US" dirty="0"/>
              <a:t>	- Site of attachment </a:t>
            </a:r>
          </a:p>
          <a:p>
            <a:pPr marL="0" indent="0">
              <a:buNone/>
            </a:pPr>
            <a:r>
              <a:rPr lang="en-US" dirty="0"/>
              <a:t>	- Differentiation </a:t>
            </a:r>
          </a:p>
          <a:p>
            <a:pPr eaLnBrk="1" hangingPunct="1">
              <a:spcBef>
                <a:spcPts val="2400"/>
              </a:spcBef>
              <a:buFont typeface="Arial" pitchFamily="34" charset="0"/>
              <a:buNone/>
            </a:pPr>
            <a:endParaRPr lang="en-US" sz="2400" dirty="0"/>
          </a:p>
          <a:p>
            <a:pPr>
              <a:buFont typeface="Arial" pitchFamily="34" charset="0"/>
              <a:buNone/>
            </a:pPr>
            <a:endParaRPr lang="en-US" sz="2400" dirty="0"/>
          </a:p>
        </p:txBody>
      </p:sp>
      <p:grpSp>
        <p:nvGrpSpPr>
          <p:cNvPr id="2" name="Group 7"/>
          <p:cNvGrpSpPr/>
          <p:nvPr/>
        </p:nvGrpSpPr>
        <p:grpSpPr>
          <a:xfrm>
            <a:off x="2899661" y="2866878"/>
            <a:ext cx="6244339" cy="3415428"/>
            <a:chOff x="2899661" y="3074994"/>
            <a:chExt cx="6244339" cy="3415428"/>
          </a:xfrm>
        </p:grpSpPr>
        <p:pic>
          <p:nvPicPr>
            <p:cNvPr id="9" name="Picture 8" descr="http://www.tvcc.edu/depts/biology/Study%20Resources/A&amp;P/images/hyaline_cartilage.jpg"/>
            <p:cNvPicPr preferRelativeResize="0">
              <a:picLocks noChangeArrowheads="1"/>
            </p:cNvPicPr>
            <p:nvPr/>
          </p:nvPicPr>
          <p:blipFill>
            <a:blip r:embed="rId3" cstate="print"/>
            <a:srcRect/>
            <a:stretch>
              <a:fillRect/>
            </a:stretch>
          </p:blipFill>
          <p:spPr bwMode="auto">
            <a:xfrm>
              <a:off x="5853752" y="4872043"/>
              <a:ext cx="1188720" cy="731520"/>
            </a:xfrm>
            <a:prstGeom prst="ellipse">
              <a:avLst/>
            </a:prstGeom>
            <a:ln w="12700" cap="rnd">
              <a:solidFill>
                <a:srgbClr val="333333"/>
              </a:solidFill>
            </a:ln>
            <a:effectLst>
              <a:outerShdw blurRad="381000" dist="254000" dir="3000000" sx="80000" sy="80000" rotWithShape="0">
                <a:srgbClr val="000000">
                  <a:alpha val="40000"/>
                </a:srgbClr>
              </a:outerShdw>
            </a:effectLst>
            <a:scene3d>
              <a:camera prst="orthographicFront"/>
              <a:lightRig rig="contrasting" dir="t">
                <a:rot lat="0" lon="0" rev="3000000"/>
              </a:lightRig>
            </a:scene3d>
            <a:sp3d contourW="7620">
              <a:bevelT w="95250" h="31750"/>
              <a:contourClr>
                <a:srgbClr val="333333"/>
              </a:contourClr>
            </a:sp3d>
          </p:spPr>
        </p:pic>
        <p:pic>
          <p:nvPicPr>
            <p:cNvPr id="10" name="Picture 2" descr="http://www.scienceclarified.com/images/uesc_07_img0385.jpg"/>
            <p:cNvPicPr preferRelativeResize="0">
              <a:picLocks noChangeArrowheads="1"/>
            </p:cNvPicPr>
            <p:nvPr/>
          </p:nvPicPr>
          <p:blipFill>
            <a:blip r:embed="rId4" cstate="print"/>
            <a:srcRect/>
            <a:stretch>
              <a:fillRect/>
            </a:stretch>
          </p:blipFill>
          <p:spPr bwMode="auto">
            <a:xfrm>
              <a:off x="6400800" y="4008730"/>
              <a:ext cx="1188720" cy="731520"/>
            </a:xfrm>
            <a:prstGeom prst="ellipse">
              <a:avLst/>
            </a:prstGeom>
            <a:ln w="12700" cap="rnd">
              <a:solidFill>
                <a:srgbClr val="333333"/>
              </a:solidFill>
            </a:ln>
            <a:effectLst>
              <a:outerShdw blurRad="381000" dist="254000" dir="3000000" sx="80000" sy="80000" rotWithShape="0">
                <a:srgbClr val="000000">
                  <a:alpha val="40000"/>
                </a:srgbClr>
              </a:outerShdw>
            </a:effectLst>
            <a:scene3d>
              <a:camera prst="orthographicFront"/>
              <a:lightRig rig="contrasting" dir="t">
                <a:rot lat="0" lon="0" rev="3000000"/>
              </a:lightRig>
            </a:scene3d>
            <a:sp3d contourW="7620">
              <a:bevelT w="95250" h="31750"/>
              <a:contourClr>
                <a:srgbClr val="333333"/>
              </a:contourClr>
            </a:sp3d>
          </p:spPr>
        </p:pic>
        <p:pic>
          <p:nvPicPr>
            <p:cNvPr id="11" name="Picture 4" descr="http://www.tvcc.edu/depts/biology/Study%20Resources/A&amp;P/images/adipose_tissue.jpg"/>
            <p:cNvPicPr preferRelativeResize="0">
              <a:picLocks noChangeArrowheads="1"/>
            </p:cNvPicPr>
            <p:nvPr/>
          </p:nvPicPr>
          <p:blipFill>
            <a:blip r:embed="rId5" cstate="print"/>
            <a:srcRect/>
            <a:stretch>
              <a:fillRect/>
            </a:stretch>
          </p:blipFill>
          <p:spPr bwMode="auto">
            <a:xfrm>
              <a:off x="4724400" y="5440680"/>
              <a:ext cx="1188720" cy="731520"/>
            </a:xfrm>
            <a:prstGeom prst="ellipse">
              <a:avLst/>
            </a:prstGeom>
            <a:ln w="12700" cap="rnd">
              <a:solidFill>
                <a:srgbClr val="333333"/>
              </a:solidFill>
            </a:ln>
            <a:effectLst>
              <a:outerShdw blurRad="381000" dist="254000" dir="3000000" sx="80000" sy="80000" rotWithShape="0">
                <a:srgbClr val="000000">
                  <a:alpha val="40000"/>
                </a:srgbClr>
              </a:outerShdw>
            </a:effectLst>
            <a:scene3d>
              <a:camera prst="orthographicFront"/>
              <a:lightRig rig="contrasting" dir="t">
                <a:rot lat="0" lon="0" rev="3000000"/>
              </a:lightRig>
            </a:scene3d>
            <a:sp3d contourW="7620">
              <a:bevelT w="95250" h="31750"/>
              <a:contourClr>
                <a:srgbClr val="333333"/>
              </a:contourClr>
            </a:sp3d>
          </p:spPr>
        </p:pic>
        <p:pic>
          <p:nvPicPr>
            <p:cNvPr id="12" name="Picture 6" descr="http://www.tvcc.edu/depts/biology/Study%20Resources/A&amp;P/images/human_bone.jpg"/>
            <p:cNvPicPr preferRelativeResize="0">
              <a:picLocks noChangeArrowheads="1"/>
            </p:cNvPicPr>
            <p:nvPr/>
          </p:nvPicPr>
          <p:blipFill>
            <a:blip r:embed="rId6" cstate="print"/>
            <a:srcRect/>
            <a:stretch>
              <a:fillRect/>
            </a:stretch>
          </p:blipFill>
          <p:spPr bwMode="auto">
            <a:xfrm>
              <a:off x="6675120" y="3074994"/>
              <a:ext cx="1188720" cy="731520"/>
            </a:xfrm>
            <a:prstGeom prst="ellipse">
              <a:avLst/>
            </a:prstGeom>
            <a:ln w="12700" cap="rnd">
              <a:solidFill>
                <a:srgbClr val="333333"/>
              </a:solidFill>
            </a:ln>
            <a:effectLst>
              <a:outerShdw blurRad="381000" dist="254000" dir="3000000" sx="80000" sy="80000" rotWithShape="0">
                <a:srgbClr val="000000">
                  <a:alpha val="40000"/>
                </a:srgbClr>
              </a:outerShdw>
            </a:effectLst>
            <a:scene3d>
              <a:camera prst="orthographicFront"/>
              <a:lightRig rig="contrasting" dir="t">
                <a:rot lat="0" lon="0" rev="3000000"/>
              </a:lightRig>
            </a:scene3d>
            <a:sp3d contourW="7620">
              <a:bevelT w="95250" h="31750"/>
              <a:contourClr>
                <a:srgbClr val="333333"/>
              </a:contourClr>
            </a:sp3d>
          </p:spPr>
        </p:pic>
        <p:sp>
          <p:nvSpPr>
            <p:cNvPr id="13" name="TextBox 12"/>
            <p:cNvSpPr txBox="1"/>
            <p:nvPr/>
          </p:nvSpPr>
          <p:spPr>
            <a:xfrm>
              <a:off x="7413008" y="3731518"/>
              <a:ext cx="1730992" cy="400110"/>
            </a:xfrm>
            <a:prstGeom prst="rect">
              <a:avLst/>
            </a:prstGeom>
            <a:noFill/>
          </p:spPr>
          <p:txBody>
            <a:bodyPr wrap="square" rtlCol="0">
              <a:spAutoFit/>
            </a:bodyPr>
            <a:lstStyle/>
            <a:p>
              <a:r>
                <a:rPr lang="en-US" sz="2000" b="1" dirty="0"/>
                <a:t>Osteocyte</a:t>
              </a:r>
              <a:endParaRPr lang="en-US" sz="2400" b="1" dirty="0"/>
            </a:p>
          </p:txBody>
        </p:sp>
        <p:sp>
          <p:nvSpPr>
            <p:cNvPr id="14" name="TextBox 13"/>
            <p:cNvSpPr txBox="1"/>
            <p:nvPr/>
          </p:nvSpPr>
          <p:spPr>
            <a:xfrm>
              <a:off x="7315200" y="4706198"/>
              <a:ext cx="1524000" cy="400110"/>
            </a:xfrm>
            <a:prstGeom prst="rect">
              <a:avLst/>
            </a:prstGeom>
            <a:noFill/>
          </p:spPr>
          <p:txBody>
            <a:bodyPr wrap="square" rtlCol="0">
              <a:spAutoFit/>
            </a:bodyPr>
            <a:lstStyle/>
            <a:p>
              <a:r>
                <a:rPr lang="en-US" sz="2000" b="1" dirty="0"/>
                <a:t>Myocyte</a:t>
              </a:r>
            </a:p>
          </p:txBody>
        </p:sp>
        <p:sp>
          <p:nvSpPr>
            <p:cNvPr id="15" name="TextBox 14"/>
            <p:cNvSpPr txBox="1"/>
            <p:nvPr/>
          </p:nvSpPr>
          <p:spPr>
            <a:xfrm>
              <a:off x="6719248" y="5563823"/>
              <a:ext cx="2119952" cy="400110"/>
            </a:xfrm>
            <a:prstGeom prst="rect">
              <a:avLst/>
            </a:prstGeom>
            <a:noFill/>
          </p:spPr>
          <p:txBody>
            <a:bodyPr wrap="square" rtlCol="0">
              <a:spAutoFit/>
            </a:bodyPr>
            <a:lstStyle/>
            <a:p>
              <a:r>
                <a:rPr lang="en-US" sz="2000" b="1" dirty="0"/>
                <a:t>Chondrocyte</a:t>
              </a:r>
            </a:p>
          </p:txBody>
        </p:sp>
        <p:sp>
          <p:nvSpPr>
            <p:cNvPr id="16" name="TextBox 15"/>
            <p:cNvSpPr txBox="1"/>
            <p:nvPr/>
          </p:nvSpPr>
          <p:spPr>
            <a:xfrm>
              <a:off x="5444836" y="6090312"/>
              <a:ext cx="1745260" cy="400110"/>
            </a:xfrm>
            <a:prstGeom prst="rect">
              <a:avLst/>
            </a:prstGeom>
            <a:noFill/>
          </p:spPr>
          <p:txBody>
            <a:bodyPr wrap="square" rtlCol="0">
              <a:spAutoFit/>
            </a:bodyPr>
            <a:lstStyle/>
            <a:p>
              <a:r>
                <a:rPr lang="en-US" sz="2000" b="1" dirty="0"/>
                <a:t>Adipocyte</a:t>
              </a:r>
              <a:endParaRPr lang="en-US" sz="2400" b="1" dirty="0"/>
            </a:p>
          </p:txBody>
        </p:sp>
        <p:sp>
          <p:nvSpPr>
            <p:cNvPr id="17" name="TextBox 16"/>
            <p:cNvSpPr txBox="1"/>
            <p:nvPr/>
          </p:nvSpPr>
          <p:spPr>
            <a:xfrm>
              <a:off x="4218296" y="4801823"/>
              <a:ext cx="1600200" cy="461665"/>
            </a:xfrm>
            <a:prstGeom prst="rect">
              <a:avLst/>
            </a:prstGeom>
            <a:noFill/>
          </p:spPr>
          <p:txBody>
            <a:bodyPr wrap="square" rtlCol="0">
              <a:spAutoFit/>
            </a:bodyPr>
            <a:lstStyle/>
            <a:p>
              <a:pPr algn="ctr"/>
              <a:r>
                <a:rPr lang="en-US" sz="2400" b="1" dirty="0"/>
                <a:t>MSC</a:t>
              </a:r>
            </a:p>
          </p:txBody>
        </p:sp>
        <p:sp>
          <p:nvSpPr>
            <p:cNvPr id="18" name="Arc 17"/>
            <p:cNvSpPr/>
            <p:nvPr/>
          </p:nvSpPr>
          <p:spPr>
            <a:xfrm rot="20026453">
              <a:off x="3261955" y="3954289"/>
              <a:ext cx="4122766" cy="990600"/>
            </a:xfrm>
            <a:prstGeom prst="arc">
              <a:avLst>
                <a:gd name="adj1" fmla="val 11984876"/>
                <a:gd name="adj2" fmla="val 20979876"/>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9" name="Arc 18"/>
            <p:cNvSpPr/>
            <p:nvPr/>
          </p:nvSpPr>
          <p:spPr>
            <a:xfrm rot="5400000" flipV="1">
              <a:off x="3832713" y="4251029"/>
              <a:ext cx="1659123" cy="1425339"/>
            </a:xfrm>
            <a:prstGeom prst="arc">
              <a:avLst>
                <a:gd name="adj1" fmla="val 16137558"/>
                <a:gd name="adj2" fmla="val 93397"/>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0" name="Arc 19"/>
            <p:cNvSpPr/>
            <p:nvPr/>
          </p:nvSpPr>
          <p:spPr>
            <a:xfrm rot="21161710">
              <a:off x="2899661" y="4420156"/>
              <a:ext cx="4468504" cy="990600"/>
            </a:xfrm>
            <a:prstGeom prst="arc">
              <a:avLst>
                <a:gd name="adj1" fmla="val 13224682"/>
                <a:gd name="adj2" fmla="val 20569340"/>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1" name="Arc 20"/>
            <p:cNvSpPr/>
            <p:nvPr/>
          </p:nvSpPr>
          <p:spPr>
            <a:xfrm>
              <a:off x="2985448" y="4599716"/>
              <a:ext cx="3096904" cy="963815"/>
            </a:xfrm>
            <a:prstGeom prst="arc">
              <a:avLst>
                <a:gd name="adj1" fmla="val 16128070"/>
                <a:gd name="adj2" fmla="val 21277452"/>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pic>
          <p:nvPicPr>
            <p:cNvPr id="22" name="Picture 16" descr="http://4.bp.blogspot.com/_fUMZ1lNeXBI/SyxXP20qXWI/AAAAAAAAEf0/q7y4mR_4pWA/s200/adult+stem+cells2.jpg">
              <a:hlinkClick r:id="rId7"/>
            </p:cNvPr>
            <p:cNvPicPr preferRelativeResize="0">
              <a:picLocks noChangeAspect="1" noChangeArrowheads="1"/>
            </p:cNvPicPr>
            <p:nvPr/>
          </p:nvPicPr>
          <p:blipFill>
            <a:blip r:embed="rId8" cstate="print"/>
            <a:srcRect/>
            <a:stretch>
              <a:fillRect/>
            </a:stretch>
          </p:blipFill>
          <p:spPr bwMode="auto">
            <a:xfrm>
              <a:off x="3578216" y="4076554"/>
              <a:ext cx="1097280" cy="914400"/>
            </a:xfrm>
            <a:prstGeom prst="ellipse">
              <a:avLst/>
            </a:prstGeom>
            <a:ln w="12700" cap="rnd">
              <a:solidFill>
                <a:srgbClr val="333333"/>
              </a:solidFill>
            </a:ln>
            <a:effectLst>
              <a:outerShdw blurRad="381000" dist="254000" dir="3000000" sx="-80000" sy="-18000" rotWithShape="0">
                <a:srgbClr val="000000">
                  <a:alpha val="40000"/>
                </a:srgbClr>
              </a:outerShdw>
            </a:effectLst>
            <a:scene3d>
              <a:camera prst="orthographicFront"/>
              <a:lightRig rig="contrasting" dir="t">
                <a:rot lat="0" lon="0" rev="3000000"/>
              </a:lightRig>
            </a:scene3d>
            <a:sp3d contourW="7620">
              <a:bevelT w="95250" h="31750"/>
              <a:contourClr>
                <a:srgbClr val="333333"/>
              </a:contourClr>
            </a:sp3d>
          </p:spPr>
        </p:pic>
      </p:grpSp>
    </p:spTree>
    <p:extLst>
      <p:ext uri="{BB962C8B-B14F-4D97-AF65-F5344CB8AC3E}">
        <p14:creationId xmlns:p14="http://schemas.microsoft.com/office/powerpoint/2010/main" val="82302135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Content Placeholder 2"/>
          <p:cNvSpPr>
            <a:spLocks noGrp="1"/>
          </p:cNvSpPr>
          <p:nvPr>
            <p:ph sz="quarter" idx="10"/>
          </p:nvPr>
        </p:nvSpPr>
        <p:spPr>
          <a:prstGeom prst="rect">
            <a:avLst/>
          </a:prstGeom>
        </p:spPr>
        <p:txBody>
          <a:bodyPr>
            <a:normAutofit fontScale="92500" lnSpcReduction="10000"/>
          </a:bodyPr>
          <a:lstStyle/>
          <a:p>
            <a:pPr marL="342900" indent="-342900">
              <a:spcAft>
                <a:spcPts val="600"/>
              </a:spcAft>
              <a:buFont typeface="Arial" pitchFamily="34" charset="0"/>
              <a:buChar char="•"/>
            </a:pPr>
            <a:r>
              <a:rPr lang="en-US" sz="2800" b="1" dirty="0">
                <a:solidFill>
                  <a:srgbClr val="000000"/>
                </a:solidFill>
              </a:rPr>
              <a:t>Replacement effect: </a:t>
            </a:r>
            <a:r>
              <a:rPr lang="en-US" sz="2800" dirty="0">
                <a:solidFill>
                  <a:srgbClr val="000000"/>
                </a:solidFill>
              </a:rPr>
              <a:t>Direct engraftment and proliferation/differentiation.</a:t>
            </a:r>
          </a:p>
          <a:p>
            <a:pPr marL="342900" indent="-342900">
              <a:spcAft>
                <a:spcPts val="600"/>
              </a:spcAft>
              <a:buFont typeface="Arial" pitchFamily="34" charset="0"/>
              <a:buChar char="•"/>
            </a:pPr>
            <a:r>
              <a:rPr lang="en-US" sz="2800" b="1" dirty="0">
                <a:solidFill>
                  <a:srgbClr val="000000"/>
                </a:solidFill>
              </a:rPr>
              <a:t>Trophic effect: </a:t>
            </a:r>
            <a:r>
              <a:rPr lang="en-US" sz="2800" dirty="0">
                <a:solidFill>
                  <a:srgbClr val="000000"/>
                </a:solidFill>
              </a:rPr>
              <a:t>Nourishment and cellular exertion on adjacent and local cells. </a:t>
            </a:r>
          </a:p>
          <a:p>
            <a:pPr marL="342900" indent="-342900">
              <a:spcAft>
                <a:spcPts val="600"/>
              </a:spcAft>
              <a:buFont typeface="Arial" pitchFamily="34" charset="0"/>
              <a:buChar char="•"/>
            </a:pPr>
            <a:r>
              <a:rPr lang="en-US" sz="2800" b="1" dirty="0">
                <a:solidFill>
                  <a:srgbClr val="000000"/>
                </a:solidFill>
              </a:rPr>
              <a:t>Bystander effect: </a:t>
            </a:r>
            <a:r>
              <a:rPr lang="en-US" sz="2800" dirty="0">
                <a:solidFill>
                  <a:srgbClr val="000000"/>
                </a:solidFill>
              </a:rPr>
              <a:t>MSCs produce factors that inhibit pro-inflammatory cytokines and are anti-scarring (fibrosis) and anti-apoptotic.</a:t>
            </a:r>
          </a:p>
        </p:txBody>
      </p:sp>
      <p:sp>
        <p:nvSpPr>
          <p:cNvPr id="2" name="Title 1"/>
          <p:cNvSpPr>
            <a:spLocks noGrp="1"/>
          </p:cNvSpPr>
          <p:nvPr>
            <p:ph type="title"/>
          </p:nvPr>
        </p:nvSpPr>
        <p:spPr/>
        <p:txBody>
          <a:bodyPr>
            <a:normAutofit fontScale="90000"/>
          </a:bodyPr>
          <a:lstStyle/>
          <a:p>
            <a:r>
              <a:rPr lang="en-US" dirty="0" err="1"/>
              <a:t>Multipotentiality</a:t>
            </a:r>
            <a:r>
              <a:rPr lang="en-US" dirty="0"/>
              <a:t> of MSCs to tissue repair</a:t>
            </a:r>
          </a:p>
        </p:txBody>
      </p:sp>
    </p:spTree>
    <p:extLst>
      <p:ext uri="{BB962C8B-B14F-4D97-AF65-F5344CB8AC3E}">
        <p14:creationId xmlns:p14="http://schemas.microsoft.com/office/powerpoint/2010/main" val="3558665261"/>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xmlns:p14="http://schemas.microsoft.com/office/powerpoint/2010/mai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7" presetClass="entr" presetSubtype="0"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7" presetClass="entr" presetSubtype="0"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6" name="Title 5"/>
          <p:cNvSpPr>
            <a:spLocks noGrp="1"/>
          </p:cNvSpPr>
          <p:nvPr>
            <p:ph type="title"/>
          </p:nvPr>
        </p:nvSpPr>
        <p:spPr>
          <a:xfrm>
            <a:off x="214744" y="79979"/>
            <a:ext cx="8818419" cy="1180785"/>
          </a:xfrm>
        </p:spPr>
        <p:txBody>
          <a:bodyPr/>
          <a:lstStyle/>
          <a:p>
            <a:pPr algn="ctr"/>
            <a:r>
              <a:rPr lang="en-US" b="1" dirty="0">
                <a:solidFill>
                  <a:srgbClr val="FFDE75"/>
                </a:solidFill>
              </a:rPr>
              <a:t>The Key Cells of Bone Marrow: </a:t>
            </a:r>
            <a:br>
              <a:rPr lang="en-US" b="1" dirty="0">
                <a:solidFill>
                  <a:srgbClr val="FFDE75"/>
                </a:solidFill>
              </a:rPr>
            </a:br>
            <a:r>
              <a:rPr lang="en-US" dirty="0">
                <a:solidFill>
                  <a:srgbClr val="FFDE75"/>
                </a:solidFill>
              </a:rPr>
              <a:t>What is an HSC? </a:t>
            </a:r>
          </a:p>
        </p:txBody>
      </p:sp>
      <p:sp>
        <p:nvSpPr>
          <p:cNvPr id="22532" name="Content Placeholder 2"/>
          <p:cNvSpPr>
            <a:spLocks noGrp="1"/>
          </p:cNvSpPr>
          <p:nvPr>
            <p:ph sz="half" idx="1"/>
          </p:nvPr>
        </p:nvSpPr>
        <p:spPr>
          <a:xfrm>
            <a:off x="36022" y="1529284"/>
            <a:ext cx="7877888" cy="4525963"/>
          </a:xfrm>
        </p:spPr>
        <p:txBody>
          <a:bodyPr anchor="t"/>
          <a:lstStyle/>
          <a:p>
            <a:pPr>
              <a:spcBef>
                <a:spcPts val="0"/>
              </a:spcBef>
              <a:spcAft>
                <a:spcPts val="1000"/>
              </a:spcAft>
            </a:pPr>
            <a:r>
              <a:rPr lang="en-US" sz="2400" dirty="0"/>
              <a:t>Hematopoietic Stem Cells are Multipotent Cells</a:t>
            </a:r>
          </a:p>
          <a:p>
            <a:pPr>
              <a:spcBef>
                <a:spcPts val="0"/>
              </a:spcBef>
              <a:spcAft>
                <a:spcPts val="1000"/>
              </a:spcAft>
            </a:pPr>
            <a:r>
              <a:rPr lang="en-US" sz="2400" dirty="0"/>
              <a:t>Give Rise to Blood Cells  </a:t>
            </a:r>
          </a:p>
          <a:p>
            <a:pPr>
              <a:spcBef>
                <a:spcPts val="0"/>
              </a:spcBef>
            </a:pPr>
            <a:r>
              <a:rPr lang="en-US" sz="2400" dirty="0"/>
              <a:t>Role in Tissue Regeneration</a:t>
            </a:r>
          </a:p>
        </p:txBody>
      </p:sp>
      <p:pic>
        <p:nvPicPr>
          <p:cNvPr id="26" name="Picture 4" descr="white-blood-cell.jpg"/>
          <p:cNvPicPr preferRelativeResize="0">
            <a:picLocks noChangeArrowheads="1"/>
          </p:cNvPicPr>
          <p:nvPr/>
        </p:nvPicPr>
        <p:blipFill>
          <a:blip r:embed="rId3" cstate="print"/>
          <a:srcRect/>
          <a:stretch>
            <a:fillRect/>
          </a:stretch>
        </p:blipFill>
        <p:spPr bwMode="auto">
          <a:xfrm>
            <a:off x="7151774" y="3276600"/>
            <a:ext cx="1097280" cy="731520"/>
          </a:xfrm>
          <a:prstGeom prst="ellipse">
            <a:avLst/>
          </a:prstGeom>
          <a:ln w="12700" cap="rnd">
            <a:solidFill>
              <a:srgbClr val="333333"/>
            </a:solidFill>
          </a:ln>
          <a:effectLst>
            <a:outerShdw blurRad="381000" dist="254000" dir="3000000" sx="-80000" sy="-18000" rotWithShape="0">
              <a:srgbClr val="000000">
                <a:alpha val="40000"/>
              </a:srgbClr>
            </a:outerShdw>
          </a:effectLst>
          <a:scene3d>
            <a:camera prst="orthographicFront"/>
            <a:lightRig rig="contrasting" dir="t">
              <a:rot lat="0" lon="0" rev="3000000"/>
            </a:lightRig>
          </a:scene3d>
          <a:sp3d contourW="7620">
            <a:bevelT w="95250" h="31750"/>
            <a:contourClr>
              <a:srgbClr val="333333"/>
            </a:contourClr>
          </a:sp3d>
        </p:spPr>
      </p:pic>
      <p:pic>
        <p:nvPicPr>
          <p:cNvPr id="18434" name="Picture 2" descr="Scanning electron micrograph of an activated platelet spreading on a matrix"/>
          <p:cNvPicPr preferRelativeResize="0">
            <a:picLocks noChangeArrowheads="1"/>
          </p:cNvPicPr>
          <p:nvPr/>
        </p:nvPicPr>
        <p:blipFill>
          <a:blip r:embed="rId4" cstate="print"/>
          <a:srcRect/>
          <a:stretch>
            <a:fillRect/>
          </a:stretch>
        </p:blipFill>
        <p:spPr bwMode="auto">
          <a:xfrm>
            <a:off x="6858000" y="4114800"/>
            <a:ext cx="1097280" cy="731520"/>
          </a:xfrm>
          <a:prstGeom prst="ellipse">
            <a:avLst/>
          </a:prstGeom>
          <a:ln w="12700" cap="rnd">
            <a:solidFill>
              <a:srgbClr val="333333"/>
            </a:solidFill>
          </a:ln>
          <a:effectLst>
            <a:outerShdw blurRad="381000" dist="254000" dir="3000000" sx="-80000" sy="-18000" rotWithShape="0">
              <a:srgbClr val="000000">
                <a:alpha val="40000"/>
              </a:srgbClr>
            </a:outerShdw>
          </a:effectLst>
          <a:scene3d>
            <a:camera prst="orthographicFront"/>
            <a:lightRig rig="contrasting" dir="t">
              <a:rot lat="0" lon="0" rev="3000000"/>
            </a:lightRig>
          </a:scene3d>
          <a:sp3d contourW="7620">
            <a:bevelT w="95250" h="31750"/>
            <a:contourClr>
              <a:srgbClr val="333333"/>
            </a:contourClr>
          </a:sp3d>
        </p:spPr>
      </p:pic>
      <p:pic>
        <p:nvPicPr>
          <p:cNvPr id="18436" name="Picture 4" descr="t-cell2">
            <a:hlinkClick r:id="rId5"/>
          </p:cNvPr>
          <p:cNvPicPr preferRelativeResize="0">
            <a:picLocks noChangeArrowheads="1"/>
          </p:cNvPicPr>
          <p:nvPr/>
        </p:nvPicPr>
        <p:blipFill>
          <a:blip r:embed="rId6" cstate="print">
            <a:duotone>
              <a:prstClr val="black"/>
              <a:schemeClr val="accent1">
                <a:tint val="45000"/>
                <a:satMod val="400000"/>
              </a:schemeClr>
            </a:duotone>
          </a:blip>
          <a:srcRect/>
          <a:stretch>
            <a:fillRect/>
          </a:stretch>
        </p:blipFill>
        <p:spPr bwMode="auto">
          <a:xfrm>
            <a:off x="6294120" y="4953000"/>
            <a:ext cx="1097280" cy="731520"/>
          </a:xfrm>
          <a:prstGeom prst="ellipse">
            <a:avLst/>
          </a:prstGeom>
          <a:ln w="12700" cap="rnd">
            <a:solidFill>
              <a:srgbClr val="333333"/>
            </a:solidFill>
          </a:ln>
          <a:effectLst>
            <a:outerShdw blurRad="381000" dist="254000" dir="3000000" sx="-80000" sy="-18000" rotWithShape="0">
              <a:srgbClr val="000000">
                <a:alpha val="40000"/>
              </a:srgbClr>
            </a:outerShdw>
          </a:effectLst>
          <a:scene3d>
            <a:camera prst="orthographicFront"/>
            <a:lightRig rig="contrasting" dir="t">
              <a:rot lat="0" lon="0" rev="3000000"/>
            </a:lightRig>
          </a:scene3d>
          <a:sp3d contourW="7620">
            <a:bevelT w="95250" h="31750"/>
            <a:contourClr>
              <a:srgbClr val="333333"/>
            </a:contourClr>
          </a:sp3d>
        </p:spPr>
      </p:pic>
      <p:pic>
        <p:nvPicPr>
          <p:cNvPr id="18440" name="Picture 8" descr="http://www.sciencelearn.org.nz/var/sciencelearn/storage/images/contexts/you_me_and_uv/sci_media/images/human_immune_b_cell/76902-1-eng-NZ/human_immune_b_cell_full_size_landscape.jpg"/>
          <p:cNvPicPr preferRelativeResize="0">
            <a:picLocks noChangeArrowheads="1"/>
          </p:cNvPicPr>
          <p:nvPr/>
        </p:nvPicPr>
        <p:blipFill>
          <a:blip r:embed="rId7" cstate="print"/>
          <a:srcRect/>
          <a:stretch>
            <a:fillRect/>
          </a:stretch>
        </p:blipFill>
        <p:spPr bwMode="auto">
          <a:xfrm>
            <a:off x="5339802" y="5556792"/>
            <a:ext cx="1097280" cy="731520"/>
          </a:xfrm>
          <a:prstGeom prst="ellipse">
            <a:avLst/>
          </a:prstGeom>
          <a:ln w="12700" cap="rnd">
            <a:solidFill>
              <a:srgbClr val="333333"/>
            </a:solidFill>
          </a:ln>
          <a:effectLst>
            <a:outerShdw blurRad="381000" dist="254000" dir="3000000" sx="-80000" sy="-18000" rotWithShape="0">
              <a:srgbClr val="000000">
                <a:alpha val="40000"/>
              </a:srgbClr>
            </a:outerShdw>
          </a:effectLst>
          <a:scene3d>
            <a:camera prst="orthographicFront"/>
            <a:lightRig rig="contrasting" dir="t">
              <a:rot lat="0" lon="0" rev="3000000"/>
            </a:lightRig>
          </a:scene3d>
          <a:sp3d contourW="7620">
            <a:bevelT w="95250" h="31750"/>
            <a:contourClr>
              <a:srgbClr val="333333"/>
            </a:contourClr>
          </a:sp3d>
        </p:spPr>
      </p:pic>
      <p:pic>
        <p:nvPicPr>
          <p:cNvPr id="18442" name="Picture 10" descr="C:\Users\Brian Barnes\Pictures\RBCs.jpg"/>
          <p:cNvPicPr preferRelativeResize="0">
            <a:picLocks noChangeArrowheads="1"/>
          </p:cNvPicPr>
          <p:nvPr/>
        </p:nvPicPr>
        <p:blipFill>
          <a:blip r:embed="rId8" cstate="print"/>
          <a:srcRect t="51613" r="61224"/>
          <a:stretch>
            <a:fillRect/>
          </a:stretch>
        </p:blipFill>
        <p:spPr bwMode="auto">
          <a:xfrm>
            <a:off x="7238858" y="2438400"/>
            <a:ext cx="1097280" cy="731520"/>
          </a:xfrm>
          <a:prstGeom prst="ellipse">
            <a:avLst/>
          </a:prstGeom>
          <a:ln w="12700" cap="rnd">
            <a:solidFill>
              <a:srgbClr val="333333"/>
            </a:solidFill>
          </a:ln>
          <a:effectLst>
            <a:outerShdw blurRad="381000" dist="254000" dir="3000000" sx="-80000" sy="-18000" rotWithShape="0">
              <a:srgbClr val="000000">
                <a:alpha val="40000"/>
              </a:srgbClr>
            </a:outerShdw>
          </a:effectLst>
          <a:scene3d>
            <a:camera prst="orthographicFront"/>
            <a:lightRig rig="contrasting" dir="t">
              <a:rot lat="0" lon="0" rev="3000000"/>
            </a:lightRig>
          </a:scene3d>
          <a:sp3d contourW="7620">
            <a:bevelT w="95250" h="31750"/>
            <a:contourClr>
              <a:srgbClr val="333333"/>
            </a:contourClr>
          </a:sp3d>
        </p:spPr>
      </p:pic>
      <p:sp>
        <p:nvSpPr>
          <p:cNvPr id="35" name="TextBox 34"/>
          <p:cNvSpPr txBox="1"/>
          <p:nvPr/>
        </p:nvSpPr>
        <p:spPr>
          <a:xfrm>
            <a:off x="8243106" y="2971800"/>
            <a:ext cx="1292778" cy="461665"/>
          </a:xfrm>
          <a:prstGeom prst="rect">
            <a:avLst/>
          </a:prstGeom>
          <a:noFill/>
        </p:spPr>
        <p:txBody>
          <a:bodyPr wrap="square" rtlCol="0">
            <a:spAutoFit/>
          </a:bodyPr>
          <a:lstStyle/>
          <a:p>
            <a:r>
              <a:rPr lang="en-US" sz="2400" b="1" dirty="0"/>
              <a:t>RBC</a:t>
            </a:r>
          </a:p>
        </p:txBody>
      </p:sp>
      <p:sp>
        <p:nvSpPr>
          <p:cNvPr id="36" name="TextBox 35"/>
          <p:cNvSpPr txBox="1"/>
          <p:nvPr/>
        </p:nvSpPr>
        <p:spPr>
          <a:xfrm>
            <a:off x="8156022" y="3788229"/>
            <a:ext cx="1281752" cy="461665"/>
          </a:xfrm>
          <a:prstGeom prst="rect">
            <a:avLst/>
          </a:prstGeom>
          <a:noFill/>
        </p:spPr>
        <p:txBody>
          <a:bodyPr wrap="square" rtlCol="0">
            <a:spAutoFit/>
          </a:bodyPr>
          <a:lstStyle/>
          <a:p>
            <a:r>
              <a:rPr lang="en-US" sz="2400" b="1" dirty="0"/>
              <a:t>WBC</a:t>
            </a:r>
          </a:p>
        </p:txBody>
      </p:sp>
      <p:sp>
        <p:nvSpPr>
          <p:cNvPr id="37" name="TextBox 36"/>
          <p:cNvSpPr txBox="1"/>
          <p:nvPr/>
        </p:nvSpPr>
        <p:spPr>
          <a:xfrm>
            <a:off x="7862248" y="4572000"/>
            <a:ext cx="1281752" cy="400110"/>
          </a:xfrm>
          <a:prstGeom prst="rect">
            <a:avLst/>
          </a:prstGeom>
          <a:noFill/>
        </p:spPr>
        <p:txBody>
          <a:bodyPr wrap="square" rtlCol="0">
            <a:spAutoFit/>
          </a:bodyPr>
          <a:lstStyle/>
          <a:p>
            <a:r>
              <a:rPr lang="en-US" sz="2000" b="1" dirty="0"/>
              <a:t>Platelet</a:t>
            </a:r>
          </a:p>
        </p:txBody>
      </p:sp>
      <p:sp>
        <p:nvSpPr>
          <p:cNvPr id="38" name="TextBox 37"/>
          <p:cNvSpPr txBox="1"/>
          <p:nvPr/>
        </p:nvSpPr>
        <p:spPr>
          <a:xfrm>
            <a:off x="7239000" y="5486400"/>
            <a:ext cx="1600200" cy="461665"/>
          </a:xfrm>
          <a:prstGeom prst="rect">
            <a:avLst/>
          </a:prstGeom>
          <a:noFill/>
        </p:spPr>
        <p:txBody>
          <a:bodyPr wrap="square" rtlCol="0">
            <a:spAutoFit/>
          </a:bodyPr>
          <a:lstStyle/>
          <a:p>
            <a:r>
              <a:rPr lang="en-US" sz="2400" b="1" dirty="0"/>
              <a:t>T-Cell</a:t>
            </a:r>
          </a:p>
        </p:txBody>
      </p:sp>
      <p:sp>
        <p:nvSpPr>
          <p:cNvPr id="39" name="TextBox 38"/>
          <p:cNvSpPr txBox="1"/>
          <p:nvPr/>
        </p:nvSpPr>
        <p:spPr>
          <a:xfrm>
            <a:off x="5091545" y="3420436"/>
            <a:ext cx="1828800" cy="830997"/>
          </a:xfrm>
          <a:prstGeom prst="rect">
            <a:avLst/>
          </a:prstGeom>
          <a:noFill/>
        </p:spPr>
        <p:txBody>
          <a:bodyPr wrap="square" rtlCol="0">
            <a:spAutoFit/>
          </a:bodyPr>
          <a:lstStyle/>
          <a:p>
            <a:r>
              <a:rPr lang="en-US" sz="1600" b="1" dirty="0"/>
              <a:t>Myeloid Progenitor Cell</a:t>
            </a:r>
          </a:p>
        </p:txBody>
      </p:sp>
      <p:sp>
        <p:nvSpPr>
          <p:cNvPr id="40" name="Arc 39"/>
          <p:cNvSpPr/>
          <p:nvPr/>
        </p:nvSpPr>
        <p:spPr>
          <a:xfrm rot="20881438">
            <a:off x="4547817" y="2875732"/>
            <a:ext cx="3233193" cy="990600"/>
          </a:xfrm>
          <a:prstGeom prst="arc">
            <a:avLst>
              <a:gd name="adj1" fmla="val 10976212"/>
              <a:gd name="adj2" fmla="val 20564928"/>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2" name="Arc 41"/>
          <p:cNvSpPr/>
          <p:nvPr/>
        </p:nvSpPr>
        <p:spPr>
          <a:xfrm>
            <a:off x="4637393" y="3293041"/>
            <a:ext cx="2845348" cy="990600"/>
          </a:xfrm>
          <a:prstGeom prst="arc">
            <a:avLst>
              <a:gd name="adj1" fmla="val 11156846"/>
              <a:gd name="adj2" fmla="val 20631466"/>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3" name="Arc 42"/>
          <p:cNvSpPr/>
          <p:nvPr/>
        </p:nvSpPr>
        <p:spPr>
          <a:xfrm rot="659989" flipV="1">
            <a:off x="4441482" y="3499977"/>
            <a:ext cx="2924746" cy="963815"/>
          </a:xfrm>
          <a:prstGeom prst="arc">
            <a:avLst>
              <a:gd name="adj1" fmla="val 11511246"/>
              <a:gd name="adj2" fmla="val 20483722"/>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4" name="TextBox 43"/>
          <p:cNvSpPr txBox="1"/>
          <p:nvPr/>
        </p:nvSpPr>
        <p:spPr>
          <a:xfrm>
            <a:off x="6313710" y="6055247"/>
            <a:ext cx="1600200" cy="461665"/>
          </a:xfrm>
          <a:prstGeom prst="rect">
            <a:avLst/>
          </a:prstGeom>
          <a:noFill/>
        </p:spPr>
        <p:txBody>
          <a:bodyPr wrap="square" rtlCol="0">
            <a:spAutoFit/>
          </a:bodyPr>
          <a:lstStyle/>
          <a:p>
            <a:r>
              <a:rPr lang="en-US" sz="2400" b="1" dirty="0"/>
              <a:t>B-Cell</a:t>
            </a:r>
          </a:p>
        </p:txBody>
      </p:sp>
      <p:pic>
        <p:nvPicPr>
          <p:cNvPr id="46" name="Picture 12" descr="http://upload.wikimedia.org/wikipedia/commons/d/df/Common_myeloid_progenitor.png"/>
          <p:cNvPicPr>
            <a:picLocks noChangeAspect="1" noChangeArrowheads="1"/>
          </p:cNvPicPr>
          <p:nvPr/>
        </p:nvPicPr>
        <p:blipFill>
          <a:blip r:embed="rId9" cstate="print">
            <a:clrChange>
              <a:clrFrom>
                <a:srgbClr val="FFFFFF"/>
              </a:clrFrom>
              <a:clrTo>
                <a:srgbClr val="FFFFFF">
                  <a:alpha val="0"/>
                </a:srgbClr>
              </a:clrTo>
            </a:clrChange>
            <a:duotone>
              <a:prstClr val="black"/>
              <a:schemeClr val="accent2">
                <a:tint val="45000"/>
                <a:satMod val="400000"/>
              </a:schemeClr>
            </a:duotone>
          </a:blip>
          <a:srcRect/>
          <a:stretch>
            <a:fillRect/>
          </a:stretch>
        </p:blipFill>
        <p:spPr bwMode="auto">
          <a:xfrm>
            <a:off x="4056698" y="3522324"/>
            <a:ext cx="743902" cy="668676"/>
          </a:xfrm>
          <a:prstGeom prst="rect">
            <a:avLst/>
          </a:prstGeom>
          <a:noFill/>
          <a:effectLst>
            <a:outerShdw blurRad="381000" dist="254000" dir="3000000" sx="80000" sy="80000" rotWithShape="0">
              <a:prstClr val="black">
                <a:alpha val="40000"/>
              </a:prstClr>
            </a:outerShdw>
          </a:effectLst>
        </p:spPr>
      </p:pic>
      <p:sp>
        <p:nvSpPr>
          <p:cNvPr id="49" name="Arc 48"/>
          <p:cNvSpPr/>
          <p:nvPr/>
        </p:nvSpPr>
        <p:spPr>
          <a:xfrm rot="719928">
            <a:off x="4123370" y="4796916"/>
            <a:ext cx="2593632" cy="963815"/>
          </a:xfrm>
          <a:prstGeom prst="arc">
            <a:avLst>
              <a:gd name="adj1" fmla="val 12131669"/>
              <a:gd name="adj2" fmla="val 20290735"/>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0" name="TextBox 49"/>
          <p:cNvSpPr txBox="1"/>
          <p:nvPr/>
        </p:nvSpPr>
        <p:spPr>
          <a:xfrm>
            <a:off x="3806131" y="5311833"/>
            <a:ext cx="1614055" cy="923330"/>
          </a:xfrm>
          <a:prstGeom prst="rect">
            <a:avLst/>
          </a:prstGeom>
          <a:noFill/>
        </p:spPr>
        <p:txBody>
          <a:bodyPr wrap="square" rtlCol="0">
            <a:spAutoFit/>
          </a:bodyPr>
          <a:lstStyle/>
          <a:p>
            <a:r>
              <a:rPr lang="en-US" b="1" dirty="0"/>
              <a:t>Lymphoid Progenitor Cell</a:t>
            </a:r>
          </a:p>
        </p:txBody>
      </p:sp>
      <p:sp>
        <p:nvSpPr>
          <p:cNvPr id="51" name="Arc 50"/>
          <p:cNvSpPr/>
          <p:nvPr/>
        </p:nvSpPr>
        <p:spPr>
          <a:xfrm rot="1413678">
            <a:off x="3876710" y="4928410"/>
            <a:ext cx="1915118" cy="632287"/>
          </a:xfrm>
          <a:prstGeom prst="arc">
            <a:avLst>
              <a:gd name="adj1" fmla="val 13404450"/>
              <a:gd name="adj2" fmla="val 21315468"/>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pic>
        <p:nvPicPr>
          <p:cNvPr id="18444" name="Picture 12" descr="http://upload.wikimedia.org/wikipedia/commons/d/df/Common_myeloid_progenitor.png"/>
          <p:cNvPicPr>
            <a:picLocks noChangeAspect="1" noChangeArrowheads="1"/>
          </p:cNvPicPr>
          <p:nvPr/>
        </p:nvPicPr>
        <p:blipFill>
          <a:blip r:embed="rId9" cstate="print">
            <a:clrChange>
              <a:clrFrom>
                <a:srgbClr val="FFFFFF"/>
              </a:clrFrom>
              <a:clrTo>
                <a:srgbClr val="FFFFFF">
                  <a:alpha val="0"/>
                </a:srgbClr>
              </a:clrTo>
            </a:clrChange>
          </a:blip>
          <a:srcRect/>
          <a:stretch>
            <a:fillRect/>
          </a:stretch>
        </p:blipFill>
        <p:spPr bwMode="auto">
          <a:xfrm>
            <a:off x="4056698" y="4547904"/>
            <a:ext cx="743902" cy="668676"/>
          </a:xfrm>
          <a:prstGeom prst="rect">
            <a:avLst/>
          </a:prstGeom>
          <a:noFill/>
          <a:effectLst>
            <a:outerShdw blurRad="381000" dist="254000" dir="3000000" sx="80000" sy="80000" rotWithShape="0">
              <a:prstClr val="black">
                <a:alpha val="40000"/>
              </a:prstClr>
            </a:outerShdw>
          </a:effectLst>
        </p:spPr>
      </p:pic>
      <p:sp>
        <p:nvSpPr>
          <p:cNvPr id="52" name="Arc 51"/>
          <p:cNvSpPr/>
          <p:nvPr/>
        </p:nvSpPr>
        <p:spPr>
          <a:xfrm rot="20692140">
            <a:off x="2002763" y="3957674"/>
            <a:ext cx="2593632" cy="963815"/>
          </a:xfrm>
          <a:prstGeom prst="arc">
            <a:avLst>
              <a:gd name="adj1" fmla="val 12131669"/>
              <a:gd name="adj2" fmla="val 20290735"/>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3" name="Arc 52"/>
          <p:cNvSpPr/>
          <p:nvPr/>
        </p:nvSpPr>
        <p:spPr>
          <a:xfrm rot="907860" flipV="1">
            <a:off x="2014861" y="3826997"/>
            <a:ext cx="2593632" cy="963815"/>
          </a:xfrm>
          <a:prstGeom prst="arc">
            <a:avLst>
              <a:gd name="adj1" fmla="val 12131669"/>
              <a:gd name="adj2" fmla="val 20290735"/>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pic>
        <p:nvPicPr>
          <p:cNvPr id="47" name="Picture 18" descr="http://www.digs-bb.de/digs-bb/images/science/s_werner.jpg"/>
          <p:cNvPicPr preferRelativeResize="0">
            <a:picLocks noChangeAspect="1" noChangeArrowheads="1"/>
          </p:cNvPicPr>
          <p:nvPr/>
        </p:nvPicPr>
        <p:blipFill>
          <a:blip r:embed="rId10" cstate="print">
            <a:duotone>
              <a:prstClr val="black"/>
              <a:schemeClr val="accent2">
                <a:tint val="45000"/>
                <a:satMod val="400000"/>
              </a:schemeClr>
            </a:duotone>
          </a:blip>
          <a:srcRect l="10971" r="19200" b="13219"/>
          <a:stretch>
            <a:fillRect/>
          </a:stretch>
        </p:blipFill>
        <p:spPr bwMode="auto">
          <a:xfrm>
            <a:off x="1600200" y="3915228"/>
            <a:ext cx="1097280" cy="914400"/>
          </a:xfrm>
          <a:prstGeom prst="ellipse">
            <a:avLst/>
          </a:prstGeom>
          <a:ln w="12700" cap="rnd">
            <a:solidFill>
              <a:srgbClr val="333333"/>
            </a:solidFill>
          </a:ln>
          <a:effectLst>
            <a:outerShdw blurRad="381000" dist="254000" dir="3000000" sx="-80000" sy="-18000" rotWithShape="0">
              <a:srgbClr val="000000">
                <a:alpha val="40000"/>
              </a:srgbClr>
            </a:outerShdw>
          </a:effectLst>
          <a:scene3d>
            <a:camera prst="orthographicFront"/>
            <a:lightRig rig="contrasting" dir="t">
              <a:rot lat="0" lon="0" rev="3000000"/>
            </a:lightRig>
          </a:scene3d>
          <a:sp3d contourW="7620">
            <a:bevelT w="95250" h="31750"/>
            <a:contourClr>
              <a:srgbClr val="333333"/>
            </a:contourClr>
          </a:sp3d>
        </p:spPr>
      </p:pic>
      <p:sp>
        <p:nvSpPr>
          <p:cNvPr id="54" name="TextBox 53"/>
          <p:cNvSpPr txBox="1"/>
          <p:nvPr/>
        </p:nvSpPr>
        <p:spPr>
          <a:xfrm>
            <a:off x="2209800" y="4876800"/>
            <a:ext cx="1292778" cy="461665"/>
          </a:xfrm>
          <a:prstGeom prst="rect">
            <a:avLst/>
          </a:prstGeom>
          <a:noFill/>
        </p:spPr>
        <p:txBody>
          <a:bodyPr wrap="square" rtlCol="0">
            <a:spAutoFit/>
          </a:bodyPr>
          <a:lstStyle/>
          <a:p>
            <a:r>
              <a:rPr lang="en-US" sz="2400" b="1" dirty="0"/>
              <a:t>HSC</a:t>
            </a:r>
          </a:p>
        </p:txBody>
      </p:sp>
    </p:spTree>
    <p:extLst>
      <p:ext uri="{BB962C8B-B14F-4D97-AF65-F5344CB8AC3E}">
        <p14:creationId xmlns:p14="http://schemas.microsoft.com/office/powerpoint/2010/main" val="47334280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029" name="Title 4"/>
          <p:cNvSpPr>
            <a:spLocks noGrp="1"/>
          </p:cNvSpPr>
          <p:nvPr>
            <p:ph type="title" idx="4294967295"/>
          </p:nvPr>
        </p:nvSpPr>
        <p:spPr bwMode="auto">
          <a:xfrm>
            <a:off x="228600" y="136525"/>
            <a:ext cx="8915400" cy="682625"/>
          </a:xfrm>
          <a:ln>
            <a:miter lim="800000"/>
            <a:headEnd/>
            <a:tailEnd/>
          </a:ln>
        </p:spPr>
        <p:txBody>
          <a:bodyPr vert="horz" wrap="square" lIns="91440" tIns="45720" rIns="91440" bIns="45720" numCol="1" compatLnSpc="1">
            <a:prstTxWarp prst="textNoShape">
              <a:avLst/>
            </a:prstTxWarp>
          </a:bodyPr>
          <a:lstStyle/>
          <a:p>
            <a:r>
              <a:rPr lang="en-US" sz="3200" dirty="0"/>
              <a:t>Targeting Natural, Biologic Processes</a:t>
            </a:r>
          </a:p>
        </p:txBody>
      </p:sp>
      <p:sp>
        <p:nvSpPr>
          <p:cNvPr id="1046" name="Text Box 5"/>
          <p:cNvSpPr txBox="1">
            <a:spLocks noChangeArrowheads="1"/>
          </p:cNvSpPr>
          <p:nvPr/>
        </p:nvSpPr>
        <p:spPr bwMode="auto">
          <a:xfrm>
            <a:off x="1315170" y="3314178"/>
            <a:ext cx="2630848" cy="461665"/>
          </a:xfrm>
          <a:prstGeom prst="rect">
            <a:avLst/>
          </a:prstGeom>
          <a:noFill/>
          <a:ln w="9525">
            <a:noFill/>
            <a:miter lim="800000"/>
            <a:headEnd/>
            <a:tailEnd/>
          </a:ln>
        </p:spPr>
        <p:txBody>
          <a:bodyPr wrap="none">
            <a:spAutoFit/>
          </a:bodyPr>
          <a:lstStyle/>
          <a:p>
            <a:pPr algn="r" eaLnBrk="0" hangingPunct="0"/>
            <a:r>
              <a:rPr lang="en-US" sz="2400" b="1" dirty="0"/>
              <a:t>Chemoattraction</a:t>
            </a:r>
          </a:p>
        </p:txBody>
      </p:sp>
      <p:pic>
        <p:nvPicPr>
          <p:cNvPr id="1044" name="Picture 7"/>
          <p:cNvPicPr preferRelativeResize="0">
            <a:picLocks noChangeArrowheads="1"/>
          </p:cNvPicPr>
          <p:nvPr/>
        </p:nvPicPr>
        <p:blipFill>
          <a:blip r:embed="rId3" cstate="print">
            <a:lum bright="6000"/>
          </a:blip>
          <a:srcRect/>
          <a:stretch>
            <a:fillRect/>
          </a:stretch>
        </p:blipFill>
        <p:spPr bwMode="auto">
          <a:xfrm>
            <a:off x="5931989" y="1447800"/>
            <a:ext cx="2194560" cy="1828800"/>
          </a:xfrm>
          <a:prstGeom prst="rect">
            <a:avLst/>
          </a:prstGeom>
          <a:noFill/>
          <a:ln w="12700">
            <a:solidFill>
              <a:schemeClr val="tx1"/>
            </a:solidFill>
            <a:miter lim="800000"/>
            <a:headEnd/>
            <a:tailEnd/>
          </a:ln>
          <a:effectLst>
            <a:outerShdw blurRad="254000" dist="76200" dir="3000000" algn="tl" rotWithShape="0">
              <a:prstClr val="black">
                <a:alpha val="60000"/>
              </a:prstClr>
            </a:outerShdw>
          </a:effectLst>
        </p:spPr>
      </p:pic>
      <p:sp>
        <p:nvSpPr>
          <p:cNvPr id="1045" name="Text Box 8"/>
          <p:cNvSpPr txBox="1">
            <a:spLocks noChangeArrowheads="1"/>
          </p:cNvSpPr>
          <p:nvPr/>
        </p:nvSpPr>
        <p:spPr bwMode="auto">
          <a:xfrm>
            <a:off x="6178623" y="3314178"/>
            <a:ext cx="1568058" cy="461665"/>
          </a:xfrm>
          <a:prstGeom prst="rect">
            <a:avLst/>
          </a:prstGeom>
          <a:noFill/>
          <a:ln w="9525">
            <a:noFill/>
            <a:miter lim="800000"/>
            <a:headEnd/>
            <a:tailEnd/>
          </a:ln>
        </p:spPr>
        <p:txBody>
          <a:bodyPr wrap="none">
            <a:spAutoFit/>
          </a:bodyPr>
          <a:lstStyle/>
          <a:p>
            <a:pPr algn="r" eaLnBrk="0" hangingPunct="0"/>
            <a:r>
              <a:rPr lang="en-US" sz="2400" b="1" dirty="0"/>
              <a:t>Migration</a:t>
            </a:r>
          </a:p>
        </p:txBody>
      </p:sp>
      <p:sp>
        <p:nvSpPr>
          <p:cNvPr id="1043" name="Text Box 11"/>
          <p:cNvSpPr txBox="1">
            <a:spLocks noChangeArrowheads="1"/>
          </p:cNvSpPr>
          <p:nvPr/>
        </p:nvSpPr>
        <p:spPr bwMode="auto">
          <a:xfrm>
            <a:off x="6178623" y="5799178"/>
            <a:ext cx="1996059" cy="461665"/>
          </a:xfrm>
          <a:prstGeom prst="rect">
            <a:avLst/>
          </a:prstGeom>
          <a:noFill/>
          <a:ln w="9525">
            <a:noFill/>
            <a:miter lim="800000"/>
            <a:headEnd/>
            <a:tailEnd/>
          </a:ln>
        </p:spPr>
        <p:txBody>
          <a:bodyPr wrap="none">
            <a:spAutoFit/>
          </a:bodyPr>
          <a:lstStyle/>
          <a:p>
            <a:pPr algn="r" eaLnBrk="0" hangingPunct="0"/>
            <a:r>
              <a:rPr lang="en-US" sz="2400" b="1" dirty="0"/>
              <a:t>Proliferation</a:t>
            </a:r>
          </a:p>
        </p:txBody>
      </p:sp>
      <p:sp>
        <p:nvSpPr>
          <p:cNvPr id="17" name="Text Box 14"/>
          <p:cNvSpPr txBox="1">
            <a:spLocks noChangeArrowheads="1"/>
          </p:cNvSpPr>
          <p:nvPr/>
        </p:nvSpPr>
        <p:spPr bwMode="auto">
          <a:xfrm>
            <a:off x="1433697" y="5818930"/>
            <a:ext cx="2852516" cy="461665"/>
          </a:xfrm>
          <a:prstGeom prst="rect">
            <a:avLst/>
          </a:prstGeom>
          <a:noFill/>
          <a:ln w="9525">
            <a:noFill/>
            <a:miter lim="800000"/>
            <a:headEnd/>
            <a:tailEnd/>
          </a:ln>
          <a:effectLst/>
        </p:spPr>
        <p:txBody>
          <a:bodyPr wrap="square">
            <a:spAutoFit/>
          </a:bodyPr>
          <a:lstStyle/>
          <a:p>
            <a:pPr algn="r" eaLnBrk="0" hangingPunct="0">
              <a:defRPr/>
            </a:pPr>
            <a:r>
              <a:rPr lang="en-US" sz="2400" b="1" dirty="0">
                <a:cs typeface="Arial" charset="0"/>
              </a:rPr>
              <a:t>Differentiation</a:t>
            </a:r>
            <a:endParaRPr lang="en-US" sz="2400" b="1" dirty="0">
              <a:effectLst>
                <a:outerShdw blurRad="38100" dist="38100" dir="2700000" algn="tl">
                  <a:srgbClr val="000000"/>
                </a:outerShdw>
              </a:effectLst>
              <a:cs typeface="Arial" charset="0"/>
            </a:endParaRPr>
          </a:p>
        </p:txBody>
      </p:sp>
      <p:sp>
        <p:nvSpPr>
          <p:cNvPr id="18" name="AutoShape 15"/>
          <p:cNvSpPr>
            <a:spLocks noChangeArrowheads="1"/>
          </p:cNvSpPr>
          <p:nvPr/>
        </p:nvSpPr>
        <p:spPr bwMode="auto">
          <a:xfrm>
            <a:off x="8146823" y="2195058"/>
            <a:ext cx="858837" cy="2924856"/>
          </a:xfrm>
          <a:prstGeom prst="curvedLeftArrow">
            <a:avLst>
              <a:gd name="adj1" fmla="val 32357"/>
              <a:gd name="adj2" fmla="val 74122"/>
              <a:gd name="adj3" fmla="val 32903"/>
            </a:avLst>
          </a:prstGeom>
          <a:solidFill>
            <a:srgbClr val="FFC000"/>
          </a:solidFill>
          <a:ln w="9525">
            <a:solidFill>
              <a:schemeClr val="tx1"/>
            </a:solidFill>
            <a:miter lim="800000"/>
            <a:headEnd/>
            <a:tailEnd/>
          </a:ln>
        </p:spPr>
        <p:txBody>
          <a:bodyPr wrap="none" anchor="ctr"/>
          <a:lstStyle/>
          <a:p>
            <a:pPr algn="ctr" eaLnBrk="0" hangingPunct="0"/>
            <a:endParaRPr lang="en-US" sz="2400">
              <a:ln>
                <a:solidFill>
                  <a:sysClr val="windowText" lastClr="000000"/>
                </a:solidFill>
              </a:ln>
              <a:solidFill>
                <a:srgbClr val="FFFF00"/>
              </a:solidFill>
              <a:latin typeface="Times New Roman" pitchFamily="18" charset="0"/>
            </a:endParaRPr>
          </a:p>
        </p:txBody>
      </p:sp>
      <p:sp>
        <p:nvSpPr>
          <p:cNvPr id="19" name="AutoShape 16"/>
          <p:cNvSpPr>
            <a:spLocks noChangeArrowheads="1"/>
          </p:cNvSpPr>
          <p:nvPr/>
        </p:nvSpPr>
        <p:spPr bwMode="auto">
          <a:xfrm>
            <a:off x="3894137" y="4510541"/>
            <a:ext cx="2025650" cy="509587"/>
          </a:xfrm>
          <a:prstGeom prst="leftArrow">
            <a:avLst>
              <a:gd name="adj1" fmla="val 44620"/>
              <a:gd name="adj2" fmla="val 101751"/>
            </a:avLst>
          </a:prstGeom>
          <a:solidFill>
            <a:srgbClr val="FFC000"/>
          </a:solidFill>
          <a:ln w="9525">
            <a:solidFill>
              <a:schemeClr val="tx1"/>
            </a:solidFill>
            <a:miter lim="800000"/>
            <a:headEnd/>
            <a:tailEnd/>
          </a:ln>
        </p:spPr>
        <p:txBody>
          <a:bodyPr wrap="none" anchor="ctr"/>
          <a:lstStyle/>
          <a:p>
            <a:endParaRPr lang="en-US">
              <a:solidFill>
                <a:srgbClr val="FFFF00"/>
              </a:solidFill>
            </a:endParaRPr>
          </a:p>
        </p:txBody>
      </p:sp>
      <p:sp>
        <p:nvSpPr>
          <p:cNvPr id="20" name="AutoShape 17"/>
          <p:cNvSpPr>
            <a:spLocks noChangeArrowheads="1"/>
          </p:cNvSpPr>
          <p:nvPr/>
        </p:nvSpPr>
        <p:spPr bwMode="auto">
          <a:xfrm flipH="1">
            <a:off x="4489223" y="2091191"/>
            <a:ext cx="1447800" cy="509587"/>
          </a:xfrm>
          <a:prstGeom prst="leftArrow">
            <a:avLst>
              <a:gd name="adj1" fmla="val 44620"/>
              <a:gd name="adj2" fmla="val 62677"/>
            </a:avLst>
          </a:prstGeom>
          <a:solidFill>
            <a:srgbClr val="FFC000"/>
          </a:solidFill>
          <a:ln w="9525">
            <a:solidFill>
              <a:schemeClr val="tx1"/>
            </a:solidFill>
            <a:miter lim="800000"/>
            <a:headEnd/>
            <a:tailEnd/>
          </a:ln>
        </p:spPr>
        <p:txBody>
          <a:bodyPr wrap="none" anchor="ctr"/>
          <a:lstStyle/>
          <a:p>
            <a:endParaRPr lang="en-US">
              <a:solidFill>
                <a:srgbClr val="FFFF00"/>
              </a:solidFill>
            </a:endParaRPr>
          </a:p>
        </p:txBody>
      </p:sp>
      <p:pic>
        <p:nvPicPr>
          <p:cNvPr id="9223" name="Picture 7"/>
          <p:cNvPicPr preferRelativeResize="0">
            <a:picLocks noChangeArrowheads="1"/>
          </p:cNvPicPr>
          <p:nvPr/>
        </p:nvPicPr>
        <p:blipFill>
          <a:blip r:embed="rId4" cstate="print"/>
          <a:srcRect/>
          <a:stretch>
            <a:fillRect/>
          </a:stretch>
        </p:blipFill>
        <p:spPr bwMode="auto">
          <a:xfrm>
            <a:off x="5931989" y="3915228"/>
            <a:ext cx="2194560" cy="1828800"/>
          </a:xfrm>
          <a:prstGeom prst="rect">
            <a:avLst/>
          </a:prstGeom>
          <a:noFill/>
          <a:ln w="12700">
            <a:solidFill>
              <a:schemeClr val="tx1"/>
            </a:solidFill>
            <a:miter lim="800000"/>
            <a:headEnd/>
            <a:tailEnd/>
          </a:ln>
          <a:effectLst>
            <a:outerShdw blurRad="254000" dist="76200" dir="3000000" algn="tl" rotWithShape="0">
              <a:prstClr val="black">
                <a:alpha val="60000"/>
              </a:prstClr>
            </a:outerShdw>
          </a:effectLst>
        </p:spPr>
      </p:pic>
      <p:pic>
        <p:nvPicPr>
          <p:cNvPr id="9225" name="Picture 9"/>
          <p:cNvPicPr preferRelativeResize="0">
            <a:picLocks noChangeArrowheads="1"/>
          </p:cNvPicPr>
          <p:nvPr/>
        </p:nvPicPr>
        <p:blipFill>
          <a:blip r:embed="rId5" cstate="print"/>
          <a:srcRect/>
          <a:stretch>
            <a:fillRect/>
          </a:stretch>
        </p:blipFill>
        <p:spPr bwMode="auto">
          <a:xfrm>
            <a:off x="1684337" y="3915228"/>
            <a:ext cx="2194560" cy="1828800"/>
          </a:xfrm>
          <a:prstGeom prst="rect">
            <a:avLst/>
          </a:prstGeom>
          <a:noFill/>
          <a:ln w="12700">
            <a:solidFill>
              <a:schemeClr val="tx1"/>
            </a:solidFill>
            <a:miter lim="800000"/>
            <a:headEnd/>
            <a:tailEnd/>
          </a:ln>
          <a:effectLst>
            <a:outerShdw blurRad="254000" dist="76200" dir="3000000" algn="tl" rotWithShape="0">
              <a:prstClr val="black">
                <a:alpha val="60000"/>
              </a:prstClr>
            </a:outerShdw>
          </a:effectLst>
        </p:spPr>
      </p:pic>
      <p:pic>
        <p:nvPicPr>
          <p:cNvPr id="9226" name="Picture 10"/>
          <p:cNvPicPr>
            <a:picLocks noChangeAspect="1" noChangeArrowheads="1"/>
          </p:cNvPicPr>
          <p:nvPr/>
        </p:nvPicPr>
        <p:blipFill>
          <a:blip r:embed="rId6" cstate="print"/>
          <a:srcRect/>
          <a:stretch>
            <a:fillRect/>
          </a:stretch>
        </p:blipFill>
        <p:spPr bwMode="auto">
          <a:xfrm>
            <a:off x="1219200" y="1447800"/>
            <a:ext cx="3245100" cy="1828800"/>
          </a:xfrm>
          <a:prstGeom prst="rect">
            <a:avLst/>
          </a:prstGeom>
          <a:noFill/>
          <a:ln w="6350">
            <a:solidFill>
              <a:schemeClr val="tx1"/>
            </a:solidFill>
            <a:miter lim="800000"/>
            <a:headEnd/>
            <a:tailEnd/>
          </a:ln>
          <a:effectLst>
            <a:outerShdw blurRad="254000" dist="76200" dir="3000000" algn="tl" rotWithShape="0">
              <a:prstClr val="black">
                <a:alpha val="60000"/>
              </a:prstClr>
            </a:outerShdw>
          </a:effectLst>
        </p:spPr>
      </p:pic>
      <p:sp>
        <p:nvSpPr>
          <p:cNvPr id="7" name="TextBox 6"/>
          <p:cNvSpPr txBox="1"/>
          <p:nvPr/>
        </p:nvSpPr>
        <p:spPr>
          <a:xfrm>
            <a:off x="110435" y="825860"/>
            <a:ext cx="2409470" cy="646331"/>
          </a:xfrm>
          <a:prstGeom prst="rect">
            <a:avLst/>
          </a:prstGeom>
          <a:noFill/>
        </p:spPr>
        <p:txBody>
          <a:bodyPr wrap="square" rtlCol="0">
            <a:spAutoFit/>
          </a:bodyPr>
          <a:lstStyle/>
          <a:p>
            <a:r>
              <a:rPr lang="en-US" dirty="0"/>
              <a:t>Mesenchymal Stem cell</a:t>
            </a:r>
          </a:p>
        </p:txBody>
      </p:sp>
      <p:sp>
        <p:nvSpPr>
          <p:cNvPr id="12" name="TextBox 11"/>
          <p:cNvSpPr txBox="1"/>
          <p:nvPr/>
        </p:nvSpPr>
        <p:spPr>
          <a:xfrm>
            <a:off x="3165390" y="1042263"/>
            <a:ext cx="2160218" cy="369332"/>
          </a:xfrm>
          <a:prstGeom prst="rect">
            <a:avLst/>
          </a:prstGeom>
          <a:noFill/>
        </p:spPr>
        <p:txBody>
          <a:bodyPr wrap="square" rtlCol="0">
            <a:spAutoFit/>
          </a:bodyPr>
          <a:lstStyle/>
          <a:p>
            <a:r>
              <a:rPr lang="en-US" dirty="0"/>
              <a:t>Signaling protein</a:t>
            </a:r>
          </a:p>
        </p:txBody>
      </p:sp>
      <p:sp>
        <p:nvSpPr>
          <p:cNvPr id="24" name="TextBox 23"/>
          <p:cNvSpPr txBox="1"/>
          <p:nvPr/>
        </p:nvSpPr>
        <p:spPr>
          <a:xfrm>
            <a:off x="4221440" y="3276600"/>
            <a:ext cx="1416824" cy="369332"/>
          </a:xfrm>
          <a:prstGeom prst="rect">
            <a:avLst/>
          </a:prstGeom>
          <a:noFill/>
        </p:spPr>
        <p:txBody>
          <a:bodyPr wrap="none" rtlCol="0">
            <a:spAutoFit/>
          </a:bodyPr>
          <a:lstStyle/>
          <a:p>
            <a:r>
              <a:rPr lang="en-US" dirty="0"/>
              <a:t>Fibrin matrix</a:t>
            </a:r>
          </a:p>
        </p:txBody>
      </p:sp>
      <p:sp>
        <p:nvSpPr>
          <p:cNvPr id="9218" name="Right Arrow 9217"/>
          <p:cNvSpPr/>
          <p:nvPr/>
        </p:nvSpPr>
        <p:spPr>
          <a:xfrm rot="2458492">
            <a:off x="1366726" y="1172852"/>
            <a:ext cx="557547" cy="484632"/>
          </a:xfrm>
          <a:prstGeom prst="rightArrow">
            <a:avLst>
              <a:gd name="adj1" fmla="val 26745"/>
              <a:gd name="adj2" fmla="val 50000"/>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219" name="Left Arrow 9218"/>
          <p:cNvSpPr/>
          <p:nvPr/>
        </p:nvSpPr>
        <p:spPr>
          <a:xfrm rot="18670682">
            <a:off x="2594465" y="1191118"/>
            <a:ext cx="530981" cy="347126"/>
          </a:xfrm>
          <a:prstGeom prst="leftArrow">
            <a:avLst>
              <a:gd name="adj1" fmla="val 50000"/>
              <a:gd name="adj2" fmla="val 38939"/>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220" name="Up Arrow 9219"/>
          <p:cNvSpPr/>
          <p:nvPr/>
        </p:nvSpPr>
        <p:spPr>
          <a:xfrm rot="18409565">
            <a:off x="3806942" y="2518006"/>
            <a:ext cx="502588" cy="778714"/>
          </a:xfrm>
          <a:prstGeom prst="up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39459689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632390" y="675724"/>
            <a:ext cx="7502166" cy="631783"/>
          </a:xfrm>
        </p:spPr>
        <p:txBody>
          <a:bodyPr/>
          <a:lstStyle/>
          <a:p>
            <a:r>
              <a:rPr lang="en-US" dirty="0"/>
              <a:t>Therapeutic Goal of PRP</a:t>
            </a:r>
          </a:p>
        </p:txBody>
      </p:sp>
      <p:sp>
        <p:nvSpPr>
          <p:cNvPr id="48" name="TextBox 47"/>
          <p:cNvSpPr txBox="1"/>
          <p:nvPr/>
        </p:nvSpPr>
        <p:spPr>
          <a:xfrm>
            <a:off x="1259188" y="1535668"/>
            <a:ext cx="2133600" cy="369332"/>
          </a:xfrm>
          <a:prstGeom prst="rect">
            <a:avLst/>
          </a:prstGeom>
          <a:noFill/>
        </p:spPr>
        <p:txBody>
          <a:bodyPr wrap="square" rtlCol="0">
            <a:spAutoFit/>
          </a:bodyPr>
          <a:lstStyle/>
          <a:p>
            <a:pPr algn="ctr"/>
            <a:r>
              <a:rPr lang="en-US" b="1" dirty="0"/>
              <a:t>Inflammatory</a:t>
            </a:r>
          </a:p>
        </p:txBody>
      </p:sp>
      <p:sp>
        <p:nvSpPr>
          <p:cNvPr id="49" name="TextBox 48"/>
          <p:cNvSpPr txBox="1"/>
          <p:nvPr/>
        </p:nvSpPr>
        <p:spPr>
          <a:xfrm>
            <a:off x="3505200" y="1535668"/>
            <a:ext cx="2133600" cy="369332"/>
          </a:xfrm>
          <a:prstGeom prst="rect">
            <a:avLst/>
          </a:prstGeom>
          <a:noFill/>
        </p:spPr>
        <p:txBody>
          <a:bodyPr wrap="square" rtlCol="0">
            <a:spAutoFit/>
          </a:bodyPr>
          <a:lstStyle/>
          <a:p>
            <a:pPr algn="ctr"/>
            <a:r>
              <a:rPr lang="en-US" b="1" dirty="0"/>
              <a:t>Proliferation</a:t>
            </a:r>
          </a:p>
        </p:txBody>
      </p:sp>
      <p:sp>
        <p:nvSpPr>
          <p:cNvPr id="50" name="TextBox 49"/>
          <p:cNvSpPr txBox="1"/>
          <p:nvPr/>
        </p:nvSpPr>
        <p:spPr>
          <a:xfrm>
            <a:off x="5791200" y="1535668"/>
            <a:ext cx="2133600" cy="369332"/>
          </a:xfrm>
          <a:prstGeom prst="rect">
            <a:avLst/>
          </a:prstGeom>
          <a:noFill/>
        </p:spPr>
        <p:txBody>
          <a:bodyPr wrap="square" rtlCol="0">
            <a:spAutoFit/>
          </a:bodyPr>
          <a:lstStyle/>
          <a:p>
            <a:pPr algn="ctr"/>
            <a:r>
              <a:rPr lang="en-US" b="1" dirty="0"/>
              <a:t>Regenerative</a:t>
            </a:r>
          </a:p>
        </p:txBody>
      </p:sp>
      <p:sp>
        <p:nvSpPr>
          <p:cNvPr id="51" name="TextBox 50"/>
          <p:cNvSpPr txBox="1"/>
          <p:nvPr/>
        </p:nvSpPr>
        <p:spPr>
          <a:xfrm>
            <a:off x="1268241" y="1833388"/>
            <a:ext cx="1093959" cy="369332"/>
          </a:xfrm>
          <a:prstGeom prst="rect">
            <a:avLst/>
          </a:prstGeom>
          <a:noFill/>
        </p:spPr>
        <p:txBody>
          <a:bodyPr wrap="square" rtlCol="0">
            <a:spAutoFit/>
          </a:bodyPr>
          <a:lstStyle/>
          <a:p>
            <a:pPr algn="ctr"/>
            <a:r>
              <a:rPr lang="en-US" dirty="0"/>
              <a:t>Pro</a:t>
            </a:r>
          </a:p>
        </p:txBody>
      </p:sp>
      <p:sp>
        <p:nvSpPr>
          <p:cNvPr id="52" name="TextBox 51"/>
          <p:cNvSpPr txBox="1"/>
          <p:nvPr/>
        </p:nvSpPr>
        <p:spPr>
          <a:xfrm>
            <a:off x="2182641" y="1828800"/>
            <a:ext cx="1093959" cy="369332"/>
          </a:xfrm>
          <a:prstGeom prst="rect">
            <a:avLst/>
          </a:prstGeom>
          <a:noFill/>
        </p:spPr>
        <p:txBody>
          <a:bodyPr wrap="square" rtlCol="0">
            <a:spAutoFit/>
          </a:bodyPr>
          <a:lstStyle/>
          <a:p>
            <a:pPr algn="ctr"/>
            <a:r>
              <a:rPr lang="en-US" dirty="0"/>
              <a:t>Anti</a:t>
            </a:r>
          </a:p>
        </p:txBody>
      </p:sp>
      <p:grpSp>
        <p:nvGrpSpPr>
          <p:cNvPr id="2" name="Group 68"/>
          <p:cNvGrpSpPr/>
          <p:nvPr/>
        </p:nvGrpSpPr>
        <p:grpSpPr>
          <a:xfrm>
            <a:off x="1447800" y="2209800"/>
            <a:ext cx="7391400" cy="2895600"/>
            <a:chOff x="1295400" y="2286000"/>
            <a:chExt cx="7391400" cy="2895600"/>
          </a:xfrm>
        </p:grpSpPr>
        <p:grpSp>
          <p:nvGrpSpPr>
            <p:cNvPr id="3" name="Group 55"/>
            <p:cNvGrpSpPr/>
            <p:nvPr/>
          </p:nvGrpSpPr>
          <p:grpSpPr>
            <a:xfrm>
              <a:off x="1295400" y="2286000"/>
              <a:ext cx="7391400" cy="2895600"/>
              <a:chOff x="1295400" y="2286000"/>
              <a:chExt cx="7391400" cy="3429000"/>
            </a:xfrm>
          </p:grpSpPr>
          <p:cxnSp>
            <p:nvCxnSpPr>
              <p:cNvPr id="37" name="Straight Connector 36"/>
              <p:cNvCxnSpPr/>
              <p:nvPr/>
            </p:nvCxnSpPr>
            <p:spPr>
              <a:xfrm rot="5400000">
                <a:off x="3414663" y="3221009"/>
                <a:ext cx="1845815" cy="1517904"/>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26" name="Rounded Rectangle 25"/>
              <p:cNvSpPr/>
              <p:nvPr/>
            </p:nvSpPr>
            <p:spPr>
              <a:xfrm>
                <a:off x="1295400" y="4876800"/>
                <a:ext cx="7391400" cy="838200"/>
              </a:xfrm>
              <a:prstGeom prst="roundRect">
                <a:avLst>
                  <a:gd name="adj" fmla="val 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ounded Rectangle 24"/>
              <p:cNvSpPr/>
              <p:nvPr/>
            </p:nvSpPr>
            <p:spPr>
              <a:xfrm>
                <a:off x="1295400" y="4876800"/>
                <a:ext cx="5486400" cy="838200"/>
              </a:xfrm>
              <a:prstGeom prst="roundRect">
                <a:avLst>
                  <a:gd name="adj" fmla="val 0"/>
                </a:avLst>
              </a:prstGeom>
              <a:gradFill>
                <a:gsLst>
                  <a:gs pos="0">
                    <a:schemeClr val="bg1"/>
                  </a:gs>
                  <a:gs pos="58000">
                    <a:srgbClr val="FFC000"/>
                  </a:gs>
                  <a:gs pos="77000">
                    <a:srgbClr val="FF0000"/>
                  </a:gs>
                  <a:gs pos="86000">
                    <a:srgbClr val="C00000"/>
                  </a:gs>
                  <a:gs pos="100000">
                    <a:schemeClr val="tx1"/>
                  </a:gs>
                  <a:gs pos="70000">
                    <a:srgbClr val="FF0300"/>
                  </a:gs>
                  <a:gs pos="100000">
                    <a:srgbClr val="4D0808"/>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ounded Rectangle 26"/>
              <p:cNvSpPr/>
              <p:nvPr/>
            </p:nvSpPr>
            <p:spPr>
              <a:xfrm>
                <a:off x="1295400" y="4876800"/>
                <a:ext cx="7391400" cy="838200"/>
              </a:xfrm>
              <a:prstGeom prst="roundRect">
                <a:avLst>
                  <a:gd name="adj" fmla="val 0"/>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9" name="Straight Connector 28"/>
              <p:cNvCxnSpPr/>
              <p:nvPr/>
            </p:nvCxnSpPr>
            <p:spPr>
              <a:xfrm rot="5400000">
                <a:off x="304800" y="3980506"/>
                <a:ext cx="19812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a:xfrm rot="5400000">
                <a:off x="957027" y="3700227"/>
                <a:ext cx="1819746" cy="53340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rot="5400000">
                <a:off x="1680927" y="3585927"/>
                <a:ext cx="1819746" cy="76200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rot="10800000" flipV="1">
                <a:off x="5181600" y="3057054"/>
                <a:ext cx="2667000" cy="1819746"/>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24" name="Rounded Rectangle 23"/>
              <p:cNvSpPr/>
              <p:nvPr/>
            </p:nvSpPr>
            <p:spPr>
              <a:xfrm>
                <a:off x="1295400" y="2286000"/>
                <a:ext cx="7391400" cy="838200"/>
              </a:xfrm>
              <a:prstGeom prst="roundRect">
                <a:avLst>
                  <a:gd name="adj" fmla="val 0"/>
                </a:avLst>
              </a:prstGeom>
              <a:gradFill>
                <a:gsLst>
                  <a:gs pos="3000">
                    <a:schemeClr val="bg1"/>
                  </a:gs>
                  <a:gs pos="47000">
                    <a:srgbClr val="FFC000"/>
                  </a:gs>
                  <a:gs pos="77000">
                    <a:srgbClr val="FF0000"/>
                  </a:gs>
                  <a:gs pos="82000">
                    <a:srgbClr val="C00000"/>
                  </a:gs>
                  <a:gs pos="100000">
                    <a:schemeClr val="tx1"/>
                  </a:gs>
                  <a:gs pos="70000">
                    <a:srgbClr val="FF0300"/>
                  </a:gs>
                  <a:gs pos="100000">
                    <a:srgbClr val="4D0808"/>
                  </a:gs>
                </a:gsLst>
                <a:lin ang="10800000" scaled="0"/>
              </a:gra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cxnSp>
          <p:nvCxnSpPr>
            <p:cNvPr id="58" name="Straight Connector 57"/>
            <p:cNvCxnSpPr/>
            <p:nvPr/>
          </p:nvCxnSpPr>
          <p:spPr>
            <a:xfrm rot="5400000">
              <a:off x="4852234" y="4825166"/>
              <a:ext cx="694944"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9" name="Straight Connector 58"/>
            <p:cNvCxnSpPr/>
            <p:nvPr/>
          </p:nvCxnSpPr>
          <p:spPr>
            <a:xfrm rot="5400000">
              <a:off x="3251684" y="4825166"/>
              <a:ext cx="694944"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0" name="Straight Connector 59"/>
            <p:cNvCxnSpPr/>
            <p:nvPr/>
          </p:nvCxnSpPr>
          <p:spPr>
            <a:xfrm rot="5400000">
              <a:off x="1862328" y="4825166"/>
              <a:ext cx="694944"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1" name="Straight Connector 60"/>
            <p:cNvCxnSpPr/>
            <p:nvPr/>
          </p:nvCxnSpPr>
          <p:spPr>
            <a:xfrm rot="5400000">
              <a:off x="1252728" y="4825166"/>
              <a:ext cx="694944"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2" name="Straight Connector 61"/>
            <p:cNvCxnSpPr/>
            <p:nvPr/>
          </p:nvCxnSpPr>
          <p:spPr>
            <a:xfrm rot="5400000">
              <a:off x="7398565" y="2641729"/>
              <a:ext cx="6858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3" name="Straight Connector 62"/>
            <p:cNvCxnSpPr/>
            <p:nvPr/>
          </p:nvCxnSpPr>
          <p:spPr>
            <a:xfrm rot="5400000">
              <a:off x="4690076" y="2641729"/>
              <a:ext cx="6858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4" name="Straight Connector 63"/>
            <p:cNvCxnSpPr/>
            <p:nvPr/>
          </p:nvCxnSpPr>
          <p:spPr>
            <a:xfrm rot="5400000">
              <a:off x="2601741" y="2641729"/>
              <a:ext cx="6858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5" name="Straight Connector 64"/>
            <p:cNvCxnSpPr/>
            <p:nvPr/>
          </p:nvCxnSpPr>
          <p:spPr>
            <a:xfrm rot="5400000">
              <a:off x="1772594" y="2641729"/>
              <a:ext cx="6858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66" name="TextBox 65"/>
          <p:cNvSpPr txBox="1"/>
          <p:nvPr/>
        </p:nvSpPr>
        <p:spPr>
          <a:xfrm>
            <a:off x="1391594" y="5277566"/>
            <a:ext cx="1788812" cy="923330"/>
          </a:xfrm>
          <a:prstGeom prst="rect">
            <a:avLst/>
          </a:prstGeom>
          <a:noFill/>
        </p:spPr>
        <p:txBody>
          <a:bodyPr wrap="square" rtlCol="0">
            <a:spAutoFit/>
          </a:bodyPr>
          <a:lstStyle/>
          <a:p>
            <a:r>
              <a:rPr lang="en-US" dirty="0"/>
              <a:t>Cleansing</a:t>
            </a:r>
          </a:p>
          <a:p>
            <a:r>
              <a:rPr lang="en-US" dirty="0"/>
              <a:t>Debridement</a:t>
            </a:r>
          </a:p>
          <a:p>
            <a:r>
              <a:rPr lang="en-US" dirty="0" err="1"/>
              <a:t>Chemotaxis</a:t>
            </a:r>
            <a:endParaRPr lang="en-US" dirty="0"/>
          </a:p>
        </p:txBody>
      </p:sp>
      <p:sp>
        <p:nvSpPr>
          <p:cNvPr id="67" name="TextBox 66"/>
          <p:cNvSpPr txBox="1"/>
          <p:nvPr/>
        </p:nvSpPr>
        <p:spPr>
          <a:xfrm>
            <a:off x="3031621" y="5262753"/>
            <a:ext cx="2438400" cy="646331"/>
          </a:xfrm>
          <a:prstGeom prst="rect">
            <a:avLst/>
          </a:prstGeom>
          <a:noFill/>
        </p:spPr>
        <p:txBody>
          <a:bodyPr wrap="square" rtlCol="0">
            <a:spAutoFit/>
          </a:bodyPr>
          <a:lstStyle/>
          <a:p>
            <a:r>
              <a:rPr lang="en-US" dirty="0"/>
              <a:t>Fiber accumulation</a:t>
            </a:r>
          </a:p>
          <a:p>
            <a:endParaRPr lang="en-US" dirty="0"/>
          </a:p>
        </p:txBody>
      </p:sp>
      <p:sp>
        <p:nvSpPr>
          <p:cNvPr id="68" name="TextBox 67"/>
          <p:cNvSpPr txBox="1"/>
          <p:nvPr/>
        </p:nvSpPr>
        <p:spPr>
          <a:xfrm>
            <a:off x="5414515" y="5237527"/>
            <a:ext cx="2438400" cy="646331"/>
          </a:xfrm>
          <a:prstGeom prst="rect">
            <a:avLst/>
          </a:prstGeom>
          <a:noFill/>
        </p:spPr>
        <p:txBody>
          <a:bodyPr wrap="square" rtlCol="0">
            <a:spAutoFit/>
          </a:bodyPr>
          <a:lstStyle/>
          <a:p>
            <a:r>
              <a:rPr lang="en-US" dirty="0"/>
              <a:t>  Matrix remodeling</a:t>
            </a:r>
          </a:p>
          <a:p>
            <a:endParaRPr lang="en-US" dirty="0"/>
          </a:p>
        </p:txBody>
      </p:sp>
      <p:sp>
        <p:nvSpPr>
          <p:cNvPr id="31" name="TextBox 30"/>
          <p:cNvSpPr txBox="1"/>
          <p:nvPr/>
        </p:nvSpPr>
        <p:spPr>
          <a:xfrm>
            <a:off x="-19497" y="2373868"/>
            <a:ext cx="2177901" cy="369332"/>
          </a:xfrm>
          <a:prstGeom prst="rect">
            <a:avLst/>
          </a:prstGeom>
          <a:solidFill>
            <a:schemeClr val="bg1"/>
          </a:solidFill>
          <a:ln w="12700">
            <a:solidFill>
              <a:srgbClr val="FF0000"/>
            </a:solidFill>
          </a:ln>
        </p:spPr>
        <p:txBody>
          <a:bodyPr wrap="square" rtlCol="0">
            <a:spAutoFit/>
          </a:bodyPr>
          <a:lstStyle/>
          <a:p>
            <a:pPr algn="ctr"/>
            <a:r>
              <a:rPr lang="en-US" dirty="0"/>
              <a:t>Normal Healing</a:t>
            </a:r>
          </a:p>
        </p:txBody>
      </p:sp>
      <p:sp>
        <p:nvSpPr>
          <p:cNvPr id="32" name="TextBox 31"/>
          <p:cNvSpPr txBox="1"/>
          <p:nvPr/>
        </p:nvSpPr>
        <p:spPr>
          <a:xfrm>
            <a:off x="-46534" y="4477223"/>
            <a:ext cx="2177901" cy="584775"/>
          </a:xfrm>
          <a:prstGeom prst="rect">
            <a:avLst/>
          </a:prstGeom>
          <a:solidFill>
            <a:schemeClr val="bg1"/>
          </a:solidFill>
          <a:ln w="12700">
            <a:solidFill>
              <a:srgbClr val="FF0000"/>
            </a:solidFill>
          </a:ln>
        </p:spPr>
        <p:txBody>
          <a:bodyPr wrap="square" rtlCol="0">
            <a:spAutoFit/>
          </a:bodyPr>
          <a:lstStyle/>
          <a:p>
            <a:pPr algn="ctr"/>
            <a:r>
              <a:rPr lang="en-US" sz="1600" dirty="0"/>
              <a:t>Accelerated Healing</a:t>
            </a:r>
          </a:p>
        </p:txBody>
      </p:sp>
    </p:spTree>
    <p:extLst>
      <p:ext uri="{BB962C8B-B14F-4D97-AF65-F5344CB8AC3E}">
        <p14:creationId xmlns:p14="http://schemas.microsoft.com/office/powerpoint/2010/main" val="185664610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Regenerative Medicine:  All Encompassing</a:t>
            </a:r>
          </a:p>
        </p:txBody>
      </p:sp>
      <p:sp>
        <p:nvSpPr>
          <p:cNvPr id="3" name="Content Placeholder 2"/>
          <p:cNvSpPr>
            <a:spLocks noGrp="1"/>
          </p:cNvSpPr>
          <p:nvPr>
            <p:ph idx="1"/>
          </p:nvPr>
        </p:nvSpPr>
        <p:spPr/>
        <p:txBody>
          <a:bodyPr>
            <a:normAutofit/>
          </a:bodyPr>
          <a:lstStyle/>
          <a:p>
            <a:pPr marL="0" indent="0" algn="ctr">
              <a:buNone/>
            </a:pPr>
            <a:r>
              <a:rPr lang="en-US" sz="2400" dirty="0"/>
              <a:t>Anti-Aging Medicine:  Statistical Data/Opportunity for </a:t>
            </a:r>
            <a:r>
              <a:rPr lang="en-US" sz="2400" dirty="0" err="1"/>
              <a:t>TruPRP</a:t>
            </a:r>
            <a:r>
              <a:rPr lang="en-US" sz="2400" dirty="0"/>
              <a:t> and TruMAR0</a:t>
            </a:r>
          </a:p>
          <a:p>
            <a:pPr marL="0" indent="0" algn="ctr">
              <a:buNone/>
            </a:pPr>
            <a:endParaRPr lang="en-US" sz="2400" dirty="0"/>
          </a:p>
          <a:p>
            <a:r>
              <a:rPr lang="en-US" sz="2400" dirty="0"/>
              <a:t>Applications in Pain Management/Sports Med</a:t>
            </a:r>
          </a:p>
          <a:p>
            <a:r>
              <a:rPr lang="en-US" sz="2400" dirty="0"/>
              <a:t>Applications in Aesthetics/Hair Restoration</a:t>
            </a:r>
          </a:p>
          <a:p>
            <a:r>
              <a:rPr lang="en-US" sz="2400" dirty="0"/>
              <a:t>Applications in Sexual Wellness</a:t>
            </a:r>
          </a:p>
          <a:p>
            <a:pPr marL="0" indent="0">
              <a:buNone/>
            </a:pPr>
            <a:endParaRPr lang="en-US" sz="2400" dirty="0"/>
          </a:p>
        </p:txBody>
      </p:sp>
    </p:spTree>
    <p:extLst>
      <p:ext uri="{BB962C8B-B14F-4D97-AF65-F5344CB8AC3E}">
        <p14:creationId xmlns:p14="http://schemas.microsoft.com/office/powerpoint/2010/main" val="145276232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The Future of Medicine: Industry Statistics</a:t>
            </a:r>
            <a:br>
              <a:rPr lang="en-US" dirty="0"/>
            </a:br>
            <a:endParaRPr lang="en-US" dirty="0"/>
          </a:p>
        </p:txBody>
      </p:sp>
      <p:sp>
        <p:nvSpPr>
          <p:cNvPr id="3" name="Content Placeholder 2"/>
          <p:cNvSpPr>
            <a:spLocks noGrp="1"/>
          </p:cNvSpPr>
          <p:nvPr>
            <p:ph idx="1"/>
          </p:nvPr>
        </p:nvSpPr>
        <p:spPr/>
        <p:txBody>
          <a:bodyPr>
            <a:normAutofit lnSpcReduction="10000"/>
          </a:bodyPr>
          <a:lstStyle/>
          <a:p>
            <a:r>
              <a:rPr lang="en-US" dirty="0"/>
              <a:t>Americans 50 years of age and older control 77% of this country’s financial assets and the buying power of this age group is projected to exceed $2 trillion dollars.</a:t>
            </a:r>
          </a:p>
          <a:p>
            <a:pPr marL="0" indent="0">
              <a:buNone/>
            </a:pPr>
            <a:endParaRPr lang="en-US" dirty="0"/>
          </a:p>
          <a:p>
            <a:r>
              <a:rPr lang="en-US" dirty="0"/>
              <a:t>Over the next 10 years, population growth will be driven by a decrease in mortality not an increase in birth rate.</a:t>
            </a:r>
          </a:p>
          <a:p>
            <a:pPr marL="0" indent="0">
              <a:buNone/>
            </a:pPr>
            <a:endParaRPr lang="en-US" dirty="0"/>
          </a:p>
          <a:p>
            <a:r>
              <a:rPr lang="en-US" dirty="0"/>
              <a:t>90 million adult American’s use alternative medicine</a:t>
            </a:r>
          </a:p>
          <a:p>
            <a:pPr marL="0" indent="0">
              <a:buNone/>
            </a:pPr>
            <a:endParaRPr lang="en-US" dirty="0"/>
          </a:p>
          <a:p>
            <a:r>
              <a:rPr lang="en-US" dirty="0"/>
              <a:t>US Residents make 145 million visits for Medical aesthetics procedures each year and that number is expected to triple in the next 10 years.</a:t>
            </a:r>
          </a:p>
        </p:txBody>
      </p:sp>
    </p:spTree>
    <p:extLst>
      <p:ext uri="{BB962C8B-B14F-4D97-AF65-F5344CB8AC3E}">
        <p14:creationId xmlns:p14="http://schemas.microsoft.com/office/powerpoint/2010/main" val="414743075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ctrTitle"/>
          </p:nvPr>
        </p:nvSpPr>
        <p:spPr>
          <a:xfrm>
            <a:off x="422565" y="1427019"/>
            <a:ext cx="8291944" cy="2549236"/>
          </a:xfrm>
        </p:spPr>
        <p:txBody>
          <a:bodyPr anchor="t"/>
          <a:lstStyle/>
          <a:p>
            <a:pPr algn="ctr">
              <a:spcAft>
                <a:spcPts val="1800"/>
              </a:spcAft>
            </a:pPr>
            <a:r>
              <a:rPr lang="en-US" b="1" dirty="0"/>
              <a:t>Regenerative Medicine Cell Based Therapies: </a:t>
            </a:r>
            <a:br>
              <a:rPr lang="en-US" b="1" dirty="0"/>
            </a:br>
            <a:br>
              <a:rPr lang="en-US" b="1" dirty="0"/>
            </a:br>
            <a:r>
              <a:rPr lang="en-US" sz="3600" b="1" dirty="0" err="1"/>
              <a:t>TruPRP</a:t>
            </a:r>
            <a:r>
              <a:rPr lang="en-US" sz="3600" b="1" dirty="0"/>
              <a:t> and TruMAR0 overview</a:t>
            </a:r>
            <a:br>
              <a:rPr lang="en-US" dirty="0">
                <a:solidFill>
                  <a:schemeClr val="accent4">
                    <a:lumMod val="60000"/>
                    <a:lumOff val="40000"/>
                  </a:schemeClr>
                </a:solidFill>
              </a:rPr>
            </a:br>
            <a:r>
              <a:rPr lang="en-US" dirty="0"/>
              <a:t> </a:t>
            </a:r>
          </a:p>
        </p:txBody>
      </p:sp>
      <p:sp>
        <p:nvSpPr>
          <p:cNvPr id="7" name="Subtitle 6"/>
          <p:cNvSpPr>
            <a:spLocks noGrp="1"/>
          </p:cNvSpPr>
          <p:nvPr>
            <p:ph type="subTitle" idx="1"/>
          </p:nvPr>
        </p:nvSpPr>
        <p:spPr>
          <a:xfrm>
            <a:off x="1009442" y="4306325"/>
            <a:ext cx="7117180" cy="1558527"/>
          </a:xfrm>
        </p:spPr>
        <p:txBody>
          <a:bodyPr/>
          <a:lstStyle/>
          <a:p>
            <a:pPr algn="ctr"/>
            <a:r>
              <a:rPr lang="en-US" dirty="0"/>
              <a:t>Christine Schroeder PA-C</a:t>
            </a:r>
          </a:p>
          <a:p>
            <a:pPr algn="ctr"/>
            <a:r>
              <a:rPr lang="en-US" dirty="0"/>
              <a:t>National Sales Director-</a:t>
            </a:r>
            <a:r>
              <a:rPr lang="en-US" dirty="0" err="1"/>
              <a:t>Tru</a:t>
            </a:r>
            <a:endParaRPr lang="en-US" dirty="0"/>
          </a:p>
        </p:txBody>
      </p:sp>
    </p:spTree>
    <p:extLst>
      <p:ext uri="{BB962C8B-B14F-4D97-AF65-F5344CB8AC3E}">
        <p14:creationId xmlns:p14="http://schemas.microsoft.com/office/powerpoint/2010/main" val="266311509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822961" y="108483"/>
            <a:ext cx="7391400" cy="1182588"/>
          </a:xfrm>
          <a:prstGeom prst="rect">
            <a:avLst/>
          </a:prstGeom>
          <a:ln>
            <a:noFill/>
          </a:ln>
        </p:spPr>
        <p:txBody>
          <a:bodyPr vert="horz" lIns="91440" tIns="45720" rIns="91440" bIns="45720" rtlCol="0" anchor="ctr">
            <a:noAutofit/>
          </a:bodyPr>
          <a:lstStyle/>
          <a:p>
            <a:pPr marL="0" marR="0" lvl="0" indent="0" algn="l" defTabSz="457200" rtl="0" eaLnBrk="1" fontAlgn="auto" latinLnBrk="0" hangingPunct="1">
              <a:lnSpc>
                <a:spcPct val="100000"/>
              </a:lnSpc>
              <a:spcBef>
                <a:spcPct val="0"/>
              </a:spcBef>
              <a:spcAft>
                <a:spcPts val="0"/>
              </a:spcAft>
              <a:buClrTx/>
              <a:buSzTx/>
              <a:buFontTx/>
              <a:buNone/>
              <a:tabLst/>
              <a:defRPr/>
            </a:pPr>
            <a:r>
              <a:rPr lang="en-US" sz="4400" b="1" noProof="0" dirty="0">
                <a:ln w="12700">
                  <a:solidFill>
                    <a:schemeClr val="tx2">
                      <a:satMod val="155000"/>
                    </a:schemeClr>
                  </a:solidFill>
                  <a:prstDash val="solid"/>
                </a:ln>
                <a:latin typeface="+mj-lt"/>
                <a:ea typeface="+mj-ea"/>
                <a:cs typeface="Trebuchet MS"/>
              </a:rPr>
              <a:t>Cosmetic Applications</a:t>
            </a:r>
            <a:endParaRPr kumimoji="0" lang="en-US" sz="4400" b="1" i="0" u="none" strike="noStrike" kern="1200" cap="none" spc="0" normalizeH="0" baseline="100000" noProof="0" dirty="0">
              <a:ln w="12700">
                <a:solidFill>
                  <a:schemeClr val="tx2">
                    <a:satMod val="155000"/>
                  </a:schemeClr>
                </a:solidFill>
                <a:prstDash val="solid"/>
              </a:ln>
              <a:solidFill>
                <a:schemeClr val="tx1"/>
              </a:solidFill>
              <a:effectLst/>
              <a:uLnTx/>
              <a:uFillTx/>
              <a:latin typeface="+mj-lt"/>
              <a:ea typeface="+mj-ea"/>
              <a:cs typeface="Trebuchet MS"/>
            </a:endParaRPr>
          </a:p>
        </p:txBody>
      </p:sp>
      <p:pic>
        <p:nvPicPr>
          <p:cNvPr id="3" name="Picture 2" descr="New Picture (40).jpg"/>
          <p:cNvPicPr>
            <a:picLocks noChangeAspect="1"/>
          </p:cNvPicPr>
          <p:nvPr/>
        </p:nvPicPr>
        <p:blipFill>
          <a:blip r:embed="rId3" cstate="print"/>
          <a:stretch>
            <a:fillRect/>
          </a:stretch>
        </p:blipFill>
        <p:spPr>
          <a:xfrm>
            <a:off x="411480" y="1550151"/>
            <a:ext cx="8346120" cy="4684560"/>
          </a:xfrm>
          <a:prstGeom prst="rect">
            <a:avLst/>
          </a:prstGeom>
        </p:spPr>
      </p:pic>
    </p:spTree>
    <p:extLst>
      <p:ext uri="{BB962C8B-B14F-4D97-AF65-F5344CB8AC3E}">
        <p14:creationId xmlns:p14="http://schemas.microsoft.com/office/powerpoint/2010/main" val="1348329002"/>
      </p:ext>
    </p:extLst>
  </p:cSld>
  <p:clrMapOvr>
    <a:masterClrMapping/>
  </p:clrMapOvr>
  <p:transition advClick="0"/>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3664" y="675724"/>
            <a:ext cx="7450891" cy="924475"/>
          </a:xfrm>
        </p:spPr>
        <p:txBody>
          <a:bodyPr/>
          <a:lstStyle/>
          <a:p>
            <a:r>
              <a:rPr lang="en-US" dirty="0"/>
              <a:t>Purpose of Injecting PRP/Adipose</a:t>
            </a:r>
            <a:br>
              <a:rPr lang="en-US" dirty="0"/>
            </a:br>
            <a:endParaRPr lang="en-US" dirty="0"/>
          </a:p>
        </p:txBody>
      </p:sp>
      <p:sp>
        <p:nvSpPr>
          <p:cNvPr id="3" name="Content Placeholder 2"/>
          <p:cNvSpPr>
            <a:spLocks noGrp="1"/>
          </p:cNvSpPr>
          <p:nvPr>
            <p:ph idx="1"/>
          </p:nvPr>
        </p:nvSpPr>
        <p:spPr>
          <a:xfrm>
            <a:off x="1009443" y="2012460"/>
            <a:ext cx="7125112" cy="4073759"/>
          </a:xfrm>
        </p:spPr>
        <p:txBody>
          <a:bodyPr>
            <a:normAutofit/>
          </a:bodyPr>
          <a:lstStyle/>
          <a:p>
            <a:r>
              <a:rPr lang="en-US" sz="2400" dirty="0"/>
              <a:t>To induce tissue regeneration (new collagen formation) to fill in wrinkles and lines created by facial expressions, gravity, and the aging process</a:t>
            </a:r>
          </a:p>
          <a:p>
            <a:r>
              <a:rPr lang="en-US" sz="2400" dirty="0"/>
              <a:t>To revitalize skin and elasticity of the dermis</a:t>
            </a:r>
          </a:p>
          <a:p>
            <a:r>
              <a:rPr lang="en-US" sz="2400" dirty="0"/>
              <a:t>Re-awaken dormant hair follicles and stimulate vascularity</a:t>
            </a:r>
          </a:p>
          <a:p>
            <a:endParaRPr lang="en-US" sz="2400" dirty="0"/>
          </a:p>
          <a:p>
            <a:endParaRPr lang="en-US" dirty="0"/>
          </a:p>
        </p:txBody>
      </p:sp>
    </p:spTree>
    <p:extLst>
      <p:ext uri="{BB962C8B-B14F-4D97-AF65-F5344CB8AC3E}">
        <p14:creationId xmlns:p14="http://schemas.microsoft.com/office/powerpoint/2010/main" val="152700515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293335" y="176170"/>
            <a:ext cx="8229600" cy="1549035"/>
          </a:xfrm>
        </p:spPr>
        <p:txBody>
          <a:bodyPr>
            <a:normAutofit fontScale="90000"/>
          </a:bodyPr>
          <a:lstStyle/>
          <a:p>
            <a:r>
              <a:rPr lang="en-US" sz="3200" dirty="0"/>
              <a:t>Magellan</a:t>
            </a:r>
            <a:r>
              <a:rPr lang="en-US" sz="3200" baseline="50000" dirty="0"/>
              <a:t>®</a:t>
            </a:r>
            <a:r>
              <a:rPr lang="en-US" sz="3200" dirty="0"/>
              <a:t> </a:t>
            </a:r>
            <a:r>
              <a:rPr lang="en-US" sz="3200" dirty="0" err="1"/>
              <a:t>TruPRP</a:t>
            </a:r>
            <a:r>
              <a:rPr lang="en-US" sz="3200" dirty="0"/>
              <a:t>™ Enhances outcomes when combined with other treatments</a:t>
            </a:r>
          </a:p>
        </p:txBody>
      </p:sp>
      <p:sp>
        <p:nvSpPr>
          <p:cNvPr id="2" name="Content Placeholder 1"/>
          <p:cNvSpPr>
            <a:spLocks noGrp="1"/>
          </p:cNvSpPr>
          <p:nvPr>
            <p:ph idx="1"/>
          </p:nvPr>
        </p:nvSpPr>
        <p:spPr>
          <a:xfrm>
            <a:off x="923985" y="2034527"/>
            <a:ext cx="7125112" cy="3486055"/>
          </a:xfrm>
        </p:spPr>
        <p:txBody>
          <a:bodyPr>
            <a:normAutofit lnSpcReduction="10000"/>
          </a:bodyPr>
          <a:lstStyle/>
          <a:p>
            <a:r>
              <a:rPr lang="en-US" sz="2000" dirty="0"/>
              <a:t>Laser resurfacing </a:t>
            </a:r>
            <a:r>
              <a:rPr lang="en-US" sz="2000" dirty="0">
                <a:sym typeface="Wingdings"/>
              </a:rPr>
              <a:t> Immediate burn pain relief, Decreases redness/swelling.  Accelerated healing</a:t>
            </a:r>
          </a:p>
          <a:p>
            <a:r>
              <a:rPr lang="en-US" sz="2000" dirty="0" err="1">
                <a:sym typeface="Wingdings"/>
              </a:rPr>
              <a:t>Microneedling</a:t>
            </a:r>
            <a:r>
              <a:rPr lang="en-US" sz="2000" dirty="0">
                <a:sym typeface="Wingdings"/>
              </a:rPr>
              <a:t>-Skin Pen/</a:t>
            </a:r>
            <a:r>
              <a:rPr lang="en-US" sz="2000" dirty="0" err="1">
                <a:sym typeface="Wingdings"/>
              </a:rPr>
              <a:t>Vivace</a:t>
            </a:r>
            <a:r>
              <a:rPr lang="en-US" sz="2000" dirty="0">
                <a:sym typeface="Wingdings"/>
              </a:rPr>
              <a:t>  Accelerated skin rejuvenation, tightening</a:t>
            </a:r>
          </a:p>
          <a:p>
            <a:r>
              <a:rPr lang="en-US" sz="2000" dirty="0" err="1">
                <a:sym typeface="Wingdings"/>
              </a:rPr>
              <a:t>Ulthera</a:t>
            </a:r>
            <a:r>
              <a:rPr lang="en-US" sz="2000" dirty="0">
                <a:sym typeface="Wingdings"/>
              </a:rPr>
              <a:t>  improved results reported by patients if PRP is injected prior to Tx.</a:t>
            </a:r>
          </a:p>
          <a:p>
            <a:r>
              <a:rPr lang="en-US" sz="2000" dirty="0">
                <a:sym typeface="Wingdings"/>
              </a:rPr>
              <a:t>Combined with fat for transfer/grafting</a:t>
            </a:r>
          </a:p>
          <a:p>
            <a:r>
              <a:rPr lang="en-US" sz="2000" dirty="0">
                <a:sym typeface="Wingdings"/>
              </a:rPr>
              <a:t>Hair restoration:  Injection into areas of thinning on the scalp and in combination with hair transplant-</a:t>
            </a:r>
            <a:r>
              <a:rPr lang="en-US" sz="2000" dirty="0" err="1">
                <a:sym typeface="Wingdings"/>
              </a:rPr>
              <a:t>Neograft</a:t>
            </a:r>
            <a:endParaRPr lang="en-US" sz="2000" dirty="0">
              <a:sym typeface="Wingdings"/>
            </a:endParaRPr>
          </a:p>
          <a:p>
            <a:endParaRPr lang="en-US" sz="3200" dirty="0"/>
          </a:p>
        </p:txBody>
      </p:sp>
    </p:spTree>
    <p:extLst>
      <p:ext uri="{BB962C8B-B14F-4D97-AF65-F5344CB8AC3E}">
        <p14:creationId xmlns:p14="http://schemas.microsoft.com/office/powerpoint/2010/main" val="29253816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Collagen Induction Therapy/Hair Restoration</a:t>
            </a:r>
          </a:p>
        </p:txBody>
      </p:sp>
      <p:pic>
        <p:nvPicPr>
          <p:cNvPr id="4" name="Content Placeholder 3"/>
          <p:cNvPicPr>
            <a:picLocks noGrp="1" noChangeAspect="1"/>
          </p:cNvPicPr>
          <p:nvPr>
            <p:ph idx="1"/>
          </p:nvPr>
        </p:nvPicPr>
        <p:blipFill>
          <a:blip r:embed="rId2"/>
          <a:srcRect l="778" r="778"/>
          <a:stretch>
            <a:fillRect/>
          </a:stretch>
        </p:blipFill>
        <p:spPr/>
      </p:pic>
    </p:spTree>
    <p:extLst>
      <p:ext uri="{BB962C8B-B14F-4D97-AF65-F5344CB8AC3E}">
        <p14:creationId xmlns:p14="http://schemas.microsoft.com/office/powerpoint/2010/main" val="369592846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Before and Post 4 Treatments</a:t>
            </a:r>
          </a:p>
        </p:txBody>
      </p:sp>
      <p:pic>
        <p:nvPicPr>
          <p:cNvPr id="4" name="Content Placeholder 3"/>
          <p:cNvPicPr>
            <a:picLocks noGrp="1" noChangeAspect="1"/>
          </p:cNvPicPr>
          <p:nvPr>
            <p:ph idx="1"/>
          </p:nvPr>
        </p:nvPicPr>
        <p:blipFill>
          <a:blip r:embed="rId2"/>
          <a:srcRect t="2596" b="2596"/>
          <a:stretch>
            <a:fillRect/>
          </a:stretch>
        </p:blipFill>
        <p:spPr>
          <a:xfrm>
            <a:off x="145513" y="1883381"/>
            <a:ext cx="8567848" cy="4099546"/>
          </a:xfrm>
        </p:spPr>
      </p:pic>
    </p:spTree>
    <p:extLst>
      <p:ext uri="{BB962C8B-B14F-4D97-AF65-F5344CB8AC3E}">
        <p14:creationId xmlns:p14="http://schemas.microsoft.com/office/powerpoint/2010/main" val="85998436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Before and after 4 PRP </a:t>
            </a:r>
            <a:r>
              <a:rPr lang="en-US" dirty="0" err="1"/>
              <a:t>microneedling</a:t>
            </a:r>
            <a:r>
              <a:rPr lang="en-US" dirty="0"/>
              <a:t> treatments</a:t>
            </a:r>
          </a:p>
        </p:txBody>
      </p:sp>
      <p:pic>
        <p:nvPicPr>
          <p:cNvPr id="4" name="Content Placeholder 3"/>
          <p:cNvPicPr>
            <a:picLocks noGrp="1" noChangeAspect="1"/>
          </p:cNvPicPr>
          <p:nvPr>
            <p:ph idx="1"/>
          </p:nvPr>
        </p:nvPicPr>
        <p:blipFill>
          <a:blip r:embed="rId2"/>
          <a:srcRect t="21557" b="21557"/>
          <a:stretch>
            <a:fillRect/>
          </a:stretch>
        </p:blipFill>
        <p:spPr/>
      </p:pic>
    </p:spTree>
    <p:extLst>
      <p:ext uri="{BB962C8B-B14F-4D97-AF65-F5344CB8AC3E}">
        <p14:creationId xmlns:p14="http://schemas.microsoft.com/office/powerpoint/2010/main" val="67059755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Blood Draw</a:t>
            </a:r>
          </a:p>
        </p:txBody>
      </p:sp>
      <p:sp>
        <p:nvSpPr>
          <p:cNvPr id="3" name="Content Placeholder 2"/>
          <p:cNvSpPr>
            <a:spLocks noGrp="1"/>
          </p:cNvSpPr>
          <p:nvPr>
            <p:ph idx="1"/>
          </p:nvPr>
        </p:nvSpPr>
        <p:spPr/>
        <p:txBody>
          <a:bodyPr/>
          <a:lstStyle/>
          <a:p>
            <a:r>
              <a:rPr lang="en-US" dirty="0"/>
              <a:t>Always prime 60 ml syringe with ACD-A and flush butterfly needle tubing</a:t>
            </a:r>
          </a:p>
          <a:p>
            <a:r>
              <a:rPr lang="en-US" dirty="0"/>
              <a:t>Due to large bore size on butterfly needle, best to use </a:t>
            </a:r>
            <a:r>
              <a:rPr lang="en-US" dirty="0" err="1"/>
              <a:t>antecubital</a:t>
            </a:r>
            <a:r>
              <a:rPr lang="en-US" dirty="0"/>
              <a:t> vein or large vein.  **key to producing PRP</a:t>
            </a:r>
          </a:p>
          <a:p>
            <a:r>
              <a:rPr lang="en-US" dirty="0"/>
              <a:t>Blood should flow 1cc/sec.  If resistance is met, adjust needle in the vein until it flows easily. DO NOT pull on plunger and create a vacuum!</a:t>
            </a:r>
          </a:p>
          <a:p>
            <a:r>
              <a:rPr lang="en-US" dirty="0"/>
              <a:t>Stop the draw at 58 cc mark, remove needle from vein, and pull what blood is left in tubing into the syringe.</a:t>
            </a:r>
          </a:p>
          <a:p>
            <a:r>
              <a:rPr lang="en-US" u="sng" dirty="0">
                <a:hlinkClick r:id="rId2"/>
              </a:rPr>
              <a:t>http://www.youtube.com/watch?v=YGyxYRwNcyI</a:t>
            </a:r>
          </a:p>
          <a:p>
            <a:endParaRPr lang="en-US" dirty="0"/>
          </a:p>
        </p:txBody>
      </p:sp>
    </p:spTree>
    <p:extLst>
      <p:ext uri="{BB962C8B-B14F-4D97-AF65-F5344CB8AC3E}">
        <p14:creationId xmlns:p14="http://schemas.microsoft.com/office/powerpoint/2010/main" val="288833074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Blood Safety and Handling</a:t>
            </a:r>
          </a:p>
        </p:txBody>
      </p:sp>
      <p:sp>
        <p:nvSpPr>
          <p:cNvPr id="3" name="Content Placeholder 2"/>
          <p:cNvSpPr>
            <a:spLocks noGrp="1"/>
          </p:cNvSpPr>
          <p:nvPr>
            <p:ph idx="1"/>
          </p:nvPr>
        </p:nvSpPr>
        <p:spPr/>
        <p:txBody>
          <a:bodyPr>
            <a:normAutofit lnSpcReduction="10000"/>
          </a:bodyPr>
          <a:lstStyle/>
          <a:p>
            <a:r>
              <a:rPr lang="en-US" dirty="0"/>
              <a:t>Always wear gloves when handling anything blood related.</a:t>
            </a:r>
          </a:p>
          <a:p>
            <a:r>
              <a:rPr lang="en-US" dirty="0"/>
              <a:t>It is a good idea to wear eye protection when drawing/injecting blood.</a:t>
            </a:r>
          </a:p>
          <a:p>
            <a:r>
              <a:rPr lang="en-US" dirty="0"/>
              <a:t>Always label syringes of blood with the patient’s name.</a:t>
            </a:r>
          </a:p>
          <a:p>
            <a:r>
              <a:rPr lang="en-US" dirty="0"/>
              <a:t>When connecting syringe of blood to disposable tubing or attaching a needle to a blood filled syringe, always use aseptic technique.  *Remember, blood is a sterile, living tissue.</a:t>
            </a:r>
          </a:p>
          <a:p>
            <a:r>
              <a:rPr lang="en-US" dirty="0"/>
              <a:t>Anything that comes into contact with blood should be disposed of in a bio-hazard bag/container.  Ex. Used syringes, left over blood in syringes, used centrifuge disposable.</a:t>
            </a:r>
          </a:p>
        </p:txBody>
      </p:sp>
    </p:spTree>
    <p:extLst>
      <p:ext uri="{BB962C8B-B14F-4D97-AF65-F5344CB8AC3E}">
        <p14:creationId xmlns:p14="http://schemas.microsoft.com/office/powerpoint/2010/main" val="233157185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AABB Standards for PRP</a:t>
            </a:r>
          </a:p>
        </p:txBody>
      </p:sp>
      <p:sp>
        <p:nvSpPr>
          <p:cNvPr id="3" name="Content Placeholder 2"/>
          <p:cNvSpPr>
            <a:spLocks noGrp="1"/>
          </p:cNvSpPr>
          <p:nvPr>
            <p:ph idx="1"/>
          </p:nvPr>
        </p:nvSpPr>
        <p:spPr/>
        <p:txBody>
          <a:bodyPr/>
          <a:lstStyle/>
          <a:p>
            <a:r>
              <a:rPr lang="en-US" dirty="0"/>
              <a:t>PRP should be processed and utilized at point of care.  No freezing or refrigerating product for future use.</a:t>
            </a:r>
          </a:p>
          <a:p>
            <a:endParaRPr lang="en-US" dirty="0"/>
          </a:p>
          <a:p>
            <a:r>
              <a:rPr lang="en-US" dirty="0"/>
              <a:t>PRP should not be left at room temp for longer than 6 hours post processing. </a:t>
            </a:r>
          </a:p>
          <a:p>
            <a:pPr marL="0" indent="0">
              <a:buNone/>
            </a:pPr>
            <a:endParaRPr lang="en-US" dirty="0"/>
          </a:p>
        </p:txBody>
      </p:sp>
    </p:spTree>
    <p:extLst>
      <p:ext uri="{BB962C8B-B14F-4D97-AF65-F5344CB8AC3E}">
        <p14:creationId xmlns:p14="http://schemas.microsoft.com/office/powerpoint/2010/main" val="264486140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Questions???</a:t>
            </a:r>
          </a:p>
        </p:txBody>
      </p:sp>
      <p:pic>
        <p:nvPicPr>
          <p:cNvPr id="7" name="Picture 4" descr="C:\Users\Kevin Kellin\AppData\Local\Microsoft\Windows\Temporary Internet Files\Content.IE5\U80HEEF5\MP900439536[1].jpg"/>
          <p:cNvPicPr>
            <a:picLocks noGrp="1" noChangeAspect="1" noChangeArrowheads="1"/>
          </p:cNvPicPr>
          <p:nvPr>
            <p:ph idx="1"/>
          </p:nvPr>
        </p:nvPicPr>
        <p:blipFill>
          <a:blip r:embed="rId2" cstate="print"/>
          <a:srcRect l="2703" r="2703"/>
          <a:stretch>
            <a:fillRect/>
          </a:stretch>
        </p:blipFill>
        <p:spPr bwMode="auto">
          <a:prstGeom prst="rect">
            <a:avLst/>
          </a:prstGeom>
          <a:noFill/>
          <a:ln w="9525">
            <a:noFill/>
            <a:miter lim="800000"/>
            <a:headEnd/>
            <a:tailEnd/>
          </a:ln>
        </p:spPr>
      </p:pic>
    </p:spTree>
    <p:extLst>
      <p:ext uri="{BB962C8B-B14F-4D97-AF65-F5344CB8AC3E}">
        <p14:creationId xmlns:p14="http://schemas.microsoft.com/office/powerpoint/2010/main" val="187221376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Rectangle 24"/>
          <p:cNvSpPr/>
          <p:nvPr/>
        </p:nvSpPr>
        <p:spPr>
          <a:xfrm>
            <a:off x="124796" y="435200"/>
            <a:ext cx="8943004" cy="646331"/>
          </a:xfrm>
          <a:prstGeom prst="rect">
            <a:avLst/>
          </a:prstGeom>
        </p:spPr>
        <p:txBody>
          <a:bodyPr wrap="square">
            <a:spAutoFit/>
          </a:bodyPr>
          <a:lstStyle/>
          <a:p>
            <a:pPr algn="ctr"/>
            <a:r>
              <a:rPr lang="en-US" sz="3600" b="1" dirty="0">
                <a:solidFill>
                  <a:srgbClr val="1C2740"/>
                </a:solidFill>
                <a:latin typeface="Calibri"/>
                <a:ea typeface="+mj-ea"/>
              </a:rPr>
              <a:t>Hypothesis for Autologous Therapies</a:t>
            </a:r>
            <a:endParaRPr lang="en-US" sz="3600" dirty="0"/>
          </a:p>
        </p:txBody>
      </p:sp>
      <p:sp>
        <p:nvSpPr>
          <p:cNvPr id="4" name="Rectangle 3"/>
          <p:cNvSpPr txBox="1">
            <a:spLocks noChangeArrowheads="1"/>
          </p:cNvSpPr>
          <p:nvPr/>
        </p:nvSpPr>
        <p:spPr>
          <a:xfrm>
            <a:off x="152400" y="1371600"/>
            <a:ext cx="8763000" cy="2514600"/>
          </a:xfrm>
          <a:prstGeom prst="rect">
            <a:avLst/>
          </a:prstGeom>
        </p:spPr>
        <p:txBody>
          <a:bodyPr vert="horz" lIns="91440" tIns="45720" rIns="91440" bIns="45720" rtlCol="0">
            <a:noAutofit/>
          </a:bodyPr>
          <a:lstStyle>
            <a:lvl1pPr marL="0" indent="0" algn="l" defTabSz="914400" rtl="0" eaLnBrk="1" latinLnBrk="0" hangingPunct="1">
              <a:spcBef>
                <a:spcPct val="20000"/>
              </a:spcBef>
              <a:buFontTx/>
              <a:buNone/>
              <a:defRPr sz="2800" kern="1200">
                <a:solidFill>
                  <a:schemeClr val="tx1"/>
                </a:solidFill>
                <a:latin typeface="Calibri"/>
                <a:ea typeface="+mn-ea"/>
                <a:cs typeface="Calibri"/>
              </a:defRPr>
            </a:lvl1pPr>
            <a:lvl2pPr marL="0" indent="0" algn="l" defTabSz="914400" rtl="0" eaLnBrk="1" latinLnBrk="0" hangingPunct="1">
              <a:spcBef>
                <a:spcPct val="20000"/>
              </a:spcBef>
              <a:buFontTx/>
              <a:buNone/>
              <a:defRPr sz="2800" kern="1200">
                <a:solidFill>
                  <a:schemeClr val="tx1"/>
                </a:solidFill>
                <a:latin typeface="Calibri"/>
                <a:ea typeface="+mn-ea"/>
                <a:cs typeface="Calibri"/>
              </a:defRPr>
            </a:lvl2pPr>
            <a:lvl3pPr marL="0" indent="0" algn="l" defTabSz="914400" rtl="0" eaLnBrk="1" latinLnBrk="0" hangingPunct="1">
              <a:spcBef>
                <a:spcPct val="20000"/>
              </a:spcBef>
              <a:buFontTx/>
              <a:buNone/>
              <a:defRPr sz="2800" kern="1200">
                <a:solidFill>
                  <a:schemeClr val="tx1"/>
                </a:solidFill>
                <a:latin typeface="Calibri"/>
                <a:ea typeface="+mn-ea"/>
                <a:cs typeface="Calibri"/>
              </a:defRPr>
            </a:lvl3pPr>
            <a:lvl4pPr marL="0" indent="0" algn="l" defTabSz="914400" rtl="0" eaLnBrk="1" latinLnBrk="0" hangingPunct="1">
              <a:spcBef>
                <a:spcPct val="20000"/>
              </a:spcBef>
              <a:buFontTx/>
              <a:buNone/>
              <a:defRPr sz="2800" kern="1200">
                <a:solidFill>
                  <a:schemeClr val="tx1"/>
                </a:solidFill>
                <a:latin typeface="Calibri"/>
                <a:ea typeface="+mn-ea"/>
                <a:cs typeface="Calibri"/>
              </a:defRPr>
            </a:lvl4pPr>
            <a:lvl5pPr marL="0" indent="0" algn="l" defTabSz="914400" rtl="0" eaLnBrk="1" latinLnBrk="0" hangingPunct="1">
              <a:spcBef>
                <a:spcPct val="20000"/>
              </a:spcBef>
              <a:buFontTx/>
              <a:buNone/>
              <a:defRPr sz="2800" kern="1200">
                <a:solidFill>
                  <a:schemeClr val="tx1"/>
                </a:solidFill>
                <a:latin typeface="Calibri"/>
                <a:ea typeface="+mn-ea"/>
                <a:cs typeface="Calibri"/>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lvl="1">
              <a:lnSpc>
                <a:spcPct val="90000"/>
              </a:lnSpc>
              <a:spcBef>
                <a:spcPts val="0"/>
              </a:spcBef>
            </a:pPr>
            <a:r>
              <a:rPr lang="en-US" b="1" dirty="0"/>
              <a:t>The human body has built in repair mechanisms (</a:t>
            </a:r>
            <a:r>
              <a:rPr lang="en-US" b="1" i="1" dirty="0">
                <a:solidFill>
                  <a:srgbClr val="800000"/>
                </a:solidFill>
              </a:rPr>
              <a:t>Platelets and Nucleated cells</a:t>
            </a:r>
            <a:r>
              <a:rPr lang="en-US" b="1" dirty="0"/>
              <a:t>) to recover from tissue injury. Concentrating those cells </a:t>
            </a:r>
            <a:r>
              <a:rPr lang="en-US" b="1" i="1" u="sng" dirty="0"/>
              <a:t>at the bedside </a:t>
            </a:r>
            <a:r>
              <a:rPr lang="en-US" b="1" dirty="0"/>
              <a:t>and delivering to an injury site may:</a:t>
            </a:r>
          </a:p>
          <a:p>
            <a:pPr marL="1376363" lvl="5" indent="-342900">
              <a:lnSpc>
                <a:spcPct val="90000"/>
              </a:lnSpc>
              <a:spcBef>
                <a:spcPts val="0"/>
              </a:spcBef>
              <a:buFont typeface="Arial"/>
              <a:buChar char="•"/>
            </a:pPr>
            <a:r>
              <a:rPr lang="en-US" sz="2800" b="1" dirty="0">
                <a:latin typeface="Calibri"/>
                <a:cs typeface="Calibri"/>
              </a:rPr>
              <a:t>Accelerate the repair process</a:t>
            </a:r>
          </a:p>
          <a:p>
            <a:pPr marL="1376363" lvl="5" indent="-342900">
              <a:lnSpc>
                <a:spcPct val="90000"/>
              </a:lnSpc>
              <a:spcBef>
                <a:spcPts val="0"/>
              </a:spcBef>
              <a:buFont typeface="Arial"/>
              <a:buChar char="•"/>
            </a:pPr>
            <a:r>
              <a:rPr lang="en-US" sz="2800" b="1" dirty="0">
                <a:latin typeface="Calibri"/>
                <a:cs typeface="Calibri"/>
              </a:rPr>
              <a:t>Improve tissue function and quality</a:t>
            </a:r>
          </a:p>
        </p:txBody>
      </p:sp>
      <p:grpSp>
        <p:nvGrpSpPr>
          <p:cNvPr id="5" name="Group 4"/>
          <p:cNvGrpSpPr/>
          <p:nvPr/>
        </p:nvGrpSpPr>
        <p:grpSpPr>
          <a:xfrm>
            <a:off x="1066798" y="4114801"/>
            <a:ext cx="7315201" cy="2133599"/>
            <a:chOff x="1066798" y="4038601"/>
            <a:chExt cx="7315201" cy="2133599"/>
          </a:xfrm>
        </p:grpSpPr>
        <p:sp>
          <p:nvSpPr>
            <p:cNvPr id="6" name="Rectangle 5"/>
            <p:cNvSpPr/>
            <p:nvPr/>
          </p:nvSpPr>
          <p:spPr>
            <a:xfrm rot="16200000">
              <a:off x="6127748" y="3549651"/>
              <a:ext cx="1765302" cy="2743201"/>
            </a:xfrm>
            <a:prstGeom prst="rect">
              <a:avLst/>
            </a:prstGeom>
            <a:gradFill flip="none" rotWithShape="1">
              <a:gsLst>
                <a:gs pos="0">
                  <a:schemeClr val="accent6">
                    <a:lumMod val="75000"/>
                  </a:schemeClr>
                </a:gs>
                <a:gs pos="99000">
                  <a:schemeClr val="accent6">
                    <a:lumMod val="40000"/>
                    <a:lumOff val="60000"/>
                  </a:schemeClr>
                </a:gs>
              </a:gsLst>
              <a:lin ang="5400000" scaled="0"/>
              <a:tileRect/>
            </a:gradFill>
            <a:ln w="28575" cmpd="sng">
              <a:solidFill>
                <a:srgbClr val="000000"/>
              </a:solidFill>
            </a:ln>
          </p:spPr>
          <p:style>
            <a:lnRef idx="1">
              <a:schemeClr val="accent1"/>
            </a:lnRef>
            <a:fillRef idx="3">
              <a:schemeClr val="accent1"/>
            </a:fillRef>
            <a:effectRef idx="2">
              <a:schemeClr val="accent1"/>
            </a:effectRef>
            <a:fontRef idx="minor">
              <a:schemeClr val="lt1"/>
            </a:fontRef>
          </p:style>
          <p:txBody>
            <a:bodyPr rtlCol="0" anchor="b"/>
            <a:lstStyle/>
            <a:p>
              <a:pPr algn="ctr"/>
              <a:endParaRPr lang="en-US" b="1" dirty="0">
                <a:solidFill>
                  <a:srgbClr val="000000"/>
                </a:solidFill>
                <a:latin typeface="Calibri"/>
                <a:cs typeface="Calibri"/>
              </a:endParaRPr>
            </a:p>
          </p:txBody>
        </p:sp>
        <p:grpSp>
          <p:nvGrpSpPr>
            <p:cNvPr id="2" name="Group 1"/>
            <p:cNvGrpSpPr/>
            <p:nvPr/>
          </p:nvGrpSpPr>
          <p:grpSpPr>
            <a:xfrm rot="5400000">
              <a:off x="6358943" y="4044079"/>
              <a:ext cx="1682277" cy="1754228"/>
              <a:chOff x="5106746" y="3758326"/>
              <a:chExt cx="1682277" cy="1754228"/>
            </a:xfrm>
          </p:grpSpPr>
          <p:pic>
            <p:nvPicPr>
              <p:cNvPr id="7" name="Picture 13"/>
              <p:cNvPicPr>
                <a:picLocks noChangeAspect="1"/>
              </p:cNvPicPr>
              <p:nvPr/>
            </p:nvPicPr>
            <p:blipFill rotWithShape="1">
              <a:blip r:embed="rId3" cstate="email">
                <a:extLst>
                  <a:ext uri="{28A0092B-C50C-407E-A947-70E740481C1C}">
                    <a14:useLocalDpi xmlns:a14="http://schemas.microsoft.com/office/drawing/2010/main" val="0"/>
                  </a:ext>
                </a:extLst>
              </a:blip>
              <a:srcRect l="15681" t="6369" r="5326" b="9554"/>
              <a:stretch/>
            </p:blipFill>
            <p:spPr bwMode="auto">
              <a:xfrm rot="16200000">
                <a:off x="5123198" y="3763810"/>
                <a:ext cx="976168" cy="965200"/>
              </a:xfrm>
              <a:prstGeom prst="rect">
                <a:avLst/>
              </a:prstGeom>
              <a:noFill/>
              <a:ln w="9525">
                <a:solidFill>
                  <a:srgbClr val="000000"/>
                </a:solidFill>
                <a:miter lim="800000"/>
                <a:headEnd/>
                <a:tailEnd/>
              </a:ln>
              <a:extLst>
                <a:ext uri="{909E8E84-426E-40dd-AFC4-6F175D3DCCD1}">
                  <a14:hiddenFill xmlns:a14="http://schemas.microsoft.com/office/drawing/2010/main" xmlns="">
                    <a:solidFill>
                      <a:srgbClr val="FFFFFF"/>
                    </a:solidFill>
                  </a14:hiddenFill>
                </a:ext>
              </a:extLst>
            </p:spPr>
          </p:pic>
          <p:pic>
            <p:nvPicPr>
              <p:cNvPr id="8" name="Picture 7" descr="C:\Users\jslade\Pictures\2011-01-23 wound\wound 009.JPG"/>
              <p:cNvPicPr>
                <a:picLocks noChangeAspect="1" noChangeArrowheads="1"/>
              </p:cNvPicPr>
              <p:nvPr/>
            </p:nvPicPr>
            <p:blipFill rotWithShape="1">
              <a:blip r:embed="rId4" cstate="email">
                <a:extLst>
                  <a:ext uri="{28A0092B-C50C-407E-A947-70E740481C1C}">
                    <a14:useLocalDpi xmlns:a14="http://schemas.microsoft.com/office/drawing/2010/main" val="0"/>
                  </a:ext>
                </a:extLst>
              </a:blip>
              <a:srcRect l="386" t="16977" r="46051" b="33778"/>
              <a:stretch/>
            </p:blipFill>
            <p:spPr bwMode="auto">
              <a:xfrm rot="16200000">
                <a:off x="5193454" y="4608766"/>
                <a:ext cx="813720" cy="987136"/>
              </a:xfrm>
              <a:prstGeom prst="rect">
                <a:avLst/>
              </a:prstGeom>
              <a:noFill/>
              <a:ln>
                <a:solidFill>
                  <a:srgbClr val="000000"/>
                </a:solidFill>
              </a:ln>
              <a:extLst>
                <a:ext uri="{909E8E84-426E-40dd-AFC4-6F175D3DCCD1}">
                  <a14:hiddenFill xmlns:a14="http://schemas.microsoft.com/office/drawing/2010/main" xmlns="">
                    <a:solidFill>
                      <a:srgbClr val="FFFFFF"/>
                    </a:solidFill>
                  </a14:hiddenFill>
                </a:ext>
              </a:extLst>
            </p:spPr>
          </p:pic>
          <p:pic>
            <p:nvPicPr>
              <p:cNvPr id="9" name="Picture 11"/>
              <p:cNvPicPr>
                <a:picLocks noChangeAspect="1"/>
              </p:cNvPicPr>
              <p:nvPr/>
            </p:nvPicPr>
            <p:blipFill rotWithShape="1">
              <a:blip r:embed="rId5" cstate="print">
                <a:extLst>
                  <a:ext uri="{28A0092B-C50C-407E-A947-70E740481C1C}">
                    <a14:useLocalDpi xmlns:a14="http://schemas.microsoft.com/office/drawing/2010/main" val="0"/>
                  </a:ext>
                </a:extLst>
              </a:blip>
              <a:srcRect l="1388" t="38720" r="2285" b="23451"/>
              <a:stretch/>
            </p:blipFill>
            <p:spPr bwMode="auto">
              <a:xfrm rot="16200000">
                <a:off x="5568330" y="4291862"/>
                <a:ext cx="1746245" cy="695140"/>
              </a:xfrm>
              <a:prstGeom prst="rect">
                <a:avLst/>
              </a:prstGeom>
              <a:noFill/>
              <a:ln w="9525">
                <a:solidFill>
                  <a:srgbClr val="000000"/>
                </a:solidFill>
                <a:miter lim="800000"/>
                <a:headEnd/>
                <a:tailEnd/>
              </a:ln>
              <a:extLst>
                <a:ext uri="{909E8E84-426E-40dd-AFC4-6F175D3DCCD1}">
                  <a14:hiddenFill xmlns:a14="http://schemas.microsoft.com/office/drawing/2010/main" xmlns="">
                    <a:solidFill>
                      <a:srgbClr val="FFFFFF"/>
                    </a:solidFill>
                  </a14:hiddenFill>
                </a:ext>
              </a:extLst>
            </p:spPr>
          </p:pic>
        </p:grpSp>
        <p:sp>
          <p:nvSpPr>
            <p:cNvPr id="10" name="Down Arrow Callout 9"/>
            <p:cNvSpPr/>
            <p:nvPr/>
          </p:nvSpPr>
          <p:spPr>
            <a:xfrm rot="16200000">
              <a:off x="3902156" y="3686262"/>
              <a:ext cx="1760894" cy="2474386"/>
            </a:xfrm>
            <a:prstGeom prst="downArrowCallout">
              <a:avLst>
                <a:gd name="adj1" fmla="val 58009"/>
                <a:gd name="adj2" fmla="val 50000"/>
                <a:gd name="adj3" fmla="val 17061"/>
                <a:gd name="adj4" fmla="val 80683"/>
              </a:avLst>
            </a:prstGeom>
            <a:gradFill flip="none" rotWithShape="1">
              <a:gsLst>
                <a:gs pos="0">
                  <a:schemeClr val="accent6">
                    <a:lumMod val="75000"/>
                  </a:schemeClr>
                </a:gs>
                <a:gs pos="99000">
                  <a:schemeClr val="accent6">
                    <a:lumMod val="40000"/>
                    <a:lumOff val="60000"/>
                  </a:schemeClr>
                </a:gs>
              </a:gsLst>
              <a:lin ang="5400000" scaled="0"/>
              <a:tileRect/>
            </a:gradFill>
            <a:ln w="28575" cmpd="sng">
              <a:solidFill>
                <a:srgbClr val="000000"/>
              </a:solidFill>
            </a:ln>
          </p:spPr>
          <p:style>
            <a:lnRef idx="1">
              <a:schemeClr val="accent1"/>
            </a:lnRef>
            <a:fillRef idx="3">
              <a:schemeClr val="accent1"/>
            </a:fillRef>
            <a:effectRef idx="2">
              <a:schemeClr val="accent1"/>
            </a:effectRef>
            <a:fontRef idx="minor">
              <a:schemeClr val="lt1"/>
            </a:fontRef>
          </p:style>
          <p:txBody>
            <a:bodyPr rtlCol="0" anchor="b"/>
            <a:lstStyle/>
            <a:p>
              <a:pPr algn="ctr"/>
              <a:endParaRPr lang="en-US" b="1" dirty="0">
                <a:solidFill>
                  <a:schemeClr val="tx1"/>
                </a:solidFill>
                <a:latin typeface="Calibri"/>
                <a:cs typeface="Calibri"/>
              </a:endParaRPr>
            </a:p>
          </p:txBody>
        </p:sp>
        <p:sp>
          <p:nvSpPr>
            <p:cNvPr id="11" name="Down Arrow Callout 10"/>
            <p:cNvSpPr/>
            <p:nvPr/>
          </p:nvSpPr>
          <p:spPr>
            <a:xfrm rot="16200000">
              <a:off x="1631142" y="3474767"/>
              <a:ext cx="1764792" cy="2893480"/>
            </a:xfrm>
            <a:prstGeom prst="downArrowCallout">
              <a:avLst>
                <a:gd name="adj1" fmla="val 52278"/>
                <a:gd name="adj2" fmla="val 50000"/>
                <a:gd name="adj3" fmla="val 16701"/>
                <a:gd name="adj4" fmla="val 83266"/>
              </a:avLst>
            </a:prstGeom>
            <a:gradFill flip="none" rotWithShape="1">
              <a:gsLst>
                <a:gs pos="0">
                  <a:schemeClr val="accent6">
                    <a:lumMod val="75000"/>
                  </a:schemeClr>
                </a:gs>
                <a:gs pos="99000">
                  <a:schemeClr val="accent6">
                    <a:lumMod val="40000"/>
                    <a:lumOff val="60000"/>
                  </a:schemeClr>
                </a:gs>
              </a:gsLst>
              <a:lin ang="5400000" scaled="0"/>
              <a:tileRect/>
            </a:gradFill>
            <a:ln w="28575" cmpd="sng">
              <a:solidFill>
                <a:schemeClr val="tx1"/>
              </a:solidFill>
            </a:ln>
          </p:spPr>
          <p:style>
            <a:lnRef idx="1">
              <a:schemeClr val="accent1"/>
            </a:lnRef>
            <a:fillRef idx="3">
              <a:schemeClr val="accent1"/>
            </a:fillRef>
            <a:effectRef idx="2">
              <a:schemeClr val="accent1"/>
            </a:effectRef>
            <a:fontRef idx="minor">
              <a:schemeClr val="lt1"/>
            </a:fontRef>
          </p:style>
          <p:txBody>
            <a:bodyPr rtlCol="0" anchor="b"/>
            <a:lstStyle/>
            <a:p>
              <a:pPr algn="ctr"/>
              <a:endParaRPr lang="en-US" b="1" dirty="0">
                <a:solidFill>
                  <a:schemeClr val="tx1"/>
                </a:solidFill>
                <a:latin typeface="Calibri"/>
                <a:cs typeface="Calibri"/>
              </a:endParaRPr>
            </a:p>
          </p:txBody>
        </p:sp>
        <p:pic>
          <p:nvPicPr>
            <p:cNvPr id="12" name="Picture 5"/>
            <p:cNvPicPr>
              <a:picLocks noChangeAspect="1" noChangeArrowheads="1"/>
            </p:cNvPicPr>
            <p:nvPr/>
          </p:nvPicPr>
          <p:blipFill rotWithShape="1">
            <a:blip r:embed="rId6" cstate="email">
              <a:extLst>
                <a:ext uri="{28A0092B-C50C-407E-A947-70E740481C1C}">
                  <a14:useLocalDpi xmlns:a14="http://schemas.microsoft.com/office/drawing/2010/main" val="0"/>
                </a:ext>
              </a:extLst>
            </a:blip>
            <a:srcRect t="3542" r="18421" b="5253"/>
            <a:stretch/>
          </p:blipFill>
          <p:spPr bwMode="auto">
            <a:xfrm>
              <a:off x="1443497" y="4102098"/>
              <a:ext cx="1680699" cy="1638190"/>
            </a:xfrm>
            <a:prstGeom prst="rect">
              <a:avLst/>
            </a:prstGeom>
            <a:noFill/>
            <a:ln w="9525">
              <a:solidFill>
                <a:srgbClr val="000000"/>
              </a:solidFill>
              <a:miter lim="800000"/>
              <a:headEnd/>
              <a:tailEnd/>
            </a:ln>
            <a:extLst>
              <a:ext uri="{909E8E84-426E-40dd-AFC4-6F175D3DCCD1}">
                <a14:hiddenFill xmlns:a14="http://schemas.microsoft.com/office/drawing/2010/main" xmlns="">
                  <a:solidFill>
                    <a:srgbClr val="FFFFFF"/>
                  </a:solidFill>
                </a14:hiddenFill>
              </a:ext>
            </a:extLst>
          </p:spPr>
        </p:pic>
        <p:pic>
          <p:nvPicPr>
            <p:cNvPr id="13" name="Picture 12" descr="Blowout-Brian.jpg"/>
            <p:cNvPicPr>
              <a:picLocks noChangeAspect="1"/>
            </p:cNvPicPr>
            <p:nvPr/>
          </p:nvPicPr>
          <p:blipFill rotWithShape="1">
            <a:blip r:embed="rId7" cstate="email">
              <a:extLst>
                <a:ext uri="{BEBA8EAE-BF5A-486C-A8C5-ECC9F3942E4B}">
                  <a14:imgProps xmlns:a14="http://schemas.microsoft.com/office/drawing/2010/main">
                    <a14:imgLayer r:embed="rId8">
                      <a14:imgEffect>
                        <a14:backgroundRemoval t="9492" b="90000" l="9777" r="91899">
                          <a14:foregroundMark x1="43156" y1="43051" x2="43156" y2="43051"/>
                          <a14:foregroundMark x1="31285" y1="14915" x2="31285" y2="14915"/>
                          <a14:foregroundMark x1="25279" y1="14322" x2="25279" y2="14322"/>
                          <a14:foregroundMark x1="34567" y1="13644" x2="34567" y2="13644"/>
                          <a14:foregroundMark x1="35615" y1="13220" x2="35615" y2="13220"/>
                          <a14:foregroundMark x1="26047" y1="16102" x2="26047" y2="16102"/>
                          <a14:foregroundMark x1="24022" y1="15169" x2="24022" y2="15169"/>
                          <a14:foregroundMark x1="22905" y1="14576" x2="22905" y2="14576"/>
                          <a14:foregroundMark x1="22207" y1="13220" x2="22207" y2="13220"/>
                          <a14:foregroundMark x1="23394" y1="11017" x2="23394" y2="11017"/>
                          <a14:foregroundMark x1="22556" y1="11610" x2="22556" y2="11610"/>
                          <a14:foregroundMark x1="22277" y1="12373" x2="22277" y2="12373"/>
                          <a14:foregroundMark x1="22556" y1="13729" x2="22556" y2="13729"/>
                        </a14:backgroundRemoval>
                      </a14:imgEffect>
                    </a14:imgLayer>
                  </a14:imgProps>
                </a:ext>
                <a:ext uri="{28A0092B-C50C-407E-A947-70E740481C1C}">
                  <a14:useLocalDpi xmlns:a14="http://schemas.microsoft.com/office/drawing/2010/main" val="0"/>
                </a:ext>
              </a:extLst>
            </a:blip>
            <a:srcRect l="17415" t="5169" b="6956"/>
            <a:stretch/>
          </p:blipFill>
          <p:spPr>
            <a:xfrm>
              <a:off x="4059762" y="4195527"/>
              <a:ext cx="1655234" cy="1451332"/>
            </a:xfrm>
            <a:prstGeom prst="rect">
              <a:avLst/>
            </a:prstGeom>
            <a:effectLst>
              <a:outerShdw blurRad="111125" dist="215900" dir="1380000" sx="99000" sy="99000" algn="tl" rotWithShape="0">
                <a:prstClr val="black">
                  <a:alpha val="22000"/>
                </a:prstClr>
              </a:outerShdw>
            </a:effectLst>
          </p:spPr>
        </p:pic>
        <p:sp>
          <p:nvSpPr>
            <p:cNvPr id="3" name="Rectangle 2"/>
            <p:cNvSpPr/>
            <p:nvPr/>
          </p:nvSpPr>
          <p:spPr>
            <a:xfrm>
              <a:off x="1804817" y="5791200"/>
              <a:ext cx="1114758" cy="369332"/>
            </a:xfrm>
            <a:prstGeom prst="rect">
              <a:avLst/>
            </a:prstGeom>
          </p:spPr>
          <p:txBody>
            <a:bodyPr wrap="none">
              <a:spAutoFit/>
            </a:bodyPr>
            <a:lstStyle/>
            <a:p>
              <a:pPr algn="ctr"/>
              <a:r>
                <a:rPr lang="en-US" b="1" dirty="0">
                  <a:latin typeface="Calibri"/>
                  <a:cs typeface="Calibri"/>
                </a:rPr>
                <a:t>ASPIRATE</a:t>
              </a:r>
            </a:p>
          </p:txBody>
        </p:sp>
        <p:sp>
          <p:nvSpPr>
            <p:cNvPr id="16" name="Rectangle 15"/>
            <p:cNvSpPr/>
            <p:nvPr/>
          </p:nvSpPr>
          <p:spPr>
            <a:xfrm>
              <a:off x="3817805" y="5802868"/>
              <a:ext cx="1612829" cy="369332"/>
            </a:xfrm>
            <a:prstGeom prst="rect">
              <a:avLst/>
            </a:prstGeom>
          </p:spPr>
          <p:txBody>
            <a:bodyPr wrap="none">
              <a:spAutoFit/>
            </a:bodyPr>
            <a:lstStyle/>
            <a:p>
              <a:pPr algn="ctr"/>
              <a:r>
                <a:rPr lang="en-US" b="1" dirty="0">
                  <a:latin typeface="Calibri"/>
                  <a:cs typeface="Calibri"/>
                </a:rPr>
                <a:t>CONCENTRATE</a:t>
              </a:r>
            </a:p>
          </p:txBody>
        </p:sp>
        <p:sp>
          <p:nvSpPr>
            <p:cNvPr id="17" name="Rectangle 16"/>
            <p:cNvSpPr/>
            <p:nvPr/>
          </p:nvSpPr>
          <p:spPr>
            <a:xfrm>
              <a:off x="6551697" y="5791200"/>
              <a:ext cx="980970" cy="369332"/>
            </a:xfrm>
            <a:prstGeom prst="rect">
              <a:avLst/>
            </a:prstGeom>
          </p:spPr>
          <p:txBody>
            <a:bodyPr wrap="none">
              <a:spAutoFit/>
            </a:bodyPr>
            <a:lstStyle/>
            <a:p>
              <a:pPr algn="ctr"/>
              <a:r>
                <a:rPr lang="en-US" b="1" dirty="0">
                  <a:latin typeface="Calibri"/>
                  <a:cs typeface="Calibri"/>
                </a:rPr>
                <a:t>DELIVER</a:t>
              </a:r>
            </a:p>
          </p:txBody>
        </p:sp>
      </p:grpSp>
      <p:sp>
        <p:nvSpPr>
          <p:cNvPr id="18" name="Slide Number Placeholder 6"/>
          <p:cNvSpPr txBox="1">
            <a:spLocks/>
          </p:cNvSpPr>
          <p:nvPr/>
        </p:nvSpPr>
        <p:spPr>
          <a:xfrm>
            <a:off x="6934200" y="6492875"/>
            <a:ext cx="21336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endParaRPr lang="en-US" sz="1200" dirty="0">
              <a:solidFill>
                <a:srgbClr val="FFFFFF"/>
              </a:solidFill>
              <a:latin typeface="Calibri"/>
            </a:endParaRPr>
          </a:p>
        </p:txBody>
      </p:sp>
    </p:spTree>
    <p:extLst>
      <p:ext uri="{BB962C8B-B14F-4D97-AF65-F5344CB8AC3E}">
        <p14:creationId xmlns:p14="http://schemas.microsoft.com/office/powerpoint/2010/main" val="347120536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Vampire Breast Lift</a:t>
            </a:r>
          </a:p>
        </p:txBody>
      </p:sp>
      <p:sp>
        <p:nvSpPr>
          <p:cNvPr id="3" name="Content Placeholder 2"/>
          <p:cNvSpPr>
            <a:spLocks noGrp="1"/>
          </p:cNvSpPr>
          <p:nvPr>
            <p:ph idx="1"/>
          </p:nvPr>
        </p:nvSpPr>
        <p:spPr/>
        <p:txBody>
          <a:bodyPr/>
          <a:lstStyle/>
          <a:p>
            <a:r>
              <a:rPr lang="en-US" dirty="0">
                <a:hlinkClick r:id="rId2"/>
              </a:rPr>
              <a:t>http://www.cosmopolitan.com/style-beauty/beauty/a47323/the-vampire-breast-lift/</a:t>
            </a:r>
            <a:endParaRPr lang="en-US" dirty="0"/>
          </a:p>
          <a:p>
            <a:pPr marL="0" indent="0">
              <a:buNone/>
            </a:pPr>
            <a:endParaRPr lang="en-US" dirty="0"/>
          </a:p>
          <a:p>
            <a:endParaRPr lang="en-US" dirty="0"/>
          </a:p>
        </p:txBody>
      </p:sp>
    </p:spTree>
    <p:extLst>
      <p:ext uri="{BB962C8B-B14F-4D97-AF65-F5344CB8AC3E}">
        <p14:creationId xmlns:p14="http://schemas.microsoft.com/office/powerpoint/2010/main" val="27072739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Benefits of Surgical Platelet Gel</a:t>
            </a:r>
          </a:p>
        </p:txBody>
      </p:sp>
      <p:sp>
        <p:nvSpPr>
          <p:cNvPr id="3" name="Content Placeholder 2"/>
          <p:cNvSpPr>
            <a:spLocks noGrp="1"/>
          </p:cNvSpPr>
          <p:nvPr>
            <p:ph idx="1"/>
          </p:nvPr>
        </p:nvSpPr>
        <p:spPr/>
        <p:txBody>
          <a:bodyPr/>
          <a:lstStyle/>
          <a:p>
            <a:r>
              <a:rPr lang="en-US" dirty="0"/>
              <a:t>Prevent hematoma/</a:t>
            </a:r>
            <a:r>
              <a:rPr lang="en-US" dirty="0" err="1"/>
              <a:t>seroma</a:t>
            </a:r>
            <a:r>
              <a:rPr lang="en-US" dirty="0"/>
              <a:t> formation</a:t>
            </a:r>
          </a:p>
          <a:p>
            <a:r>
              <a:rPr lang="en-US" dirty="0"/>
              <a:t>May eliminate need for drains and/or uncomfortable pressure dressings</a:t>
            </a:r>
          </a:p>
          <a:p>
            <a:r>
              <a:rPr lang="en-US" dirty="0"/>
              <a:t>Decreased risk of infection</a:t>
            </a:r>
          </a:p>
          <a:p>
            <a:r>
              <a:rPr lang="en-US" dirty="0"/>
              <a:t>Reduction in pain and postoperative swelling</a:t>
            </a:r>
          </a:p>
          <a:p>
            <a:r>
              <a:rPr lang="en-US" dirty="0"/>
              <a:t>Minimize scarring and bruising </a:t>
            </a:r>
          </a:p>
          <a:p>
            <a:r>
              <a:rPr lang="en-US" dirty="0"/>
              <a:t>Improved wound healing with shorter recovery time</a:t>
            </a:r>
          </a:p>
          <a:p>
            <a:r>
              <a:rPr lang="en-US" dirty="0"/>
              <a:t>Extends Life of Fat Graft</a:t>
            </a:r>
          </a:p>
          <a:p>
            <a:pPr marL="0" indent="0">
              <a:buNone/>
            </a:pPr>
            <a:endParaRPr lang="en-US" dirty="0"/>
          </a:p>
        </p:txBody>
      </p:sp>
    </p:spTree>
    <p:extLst>
      <p:ext uri="{BB962C8B-B14F-4D97-AF65-F5344CB8AC3E}">
        <p14:creationId xmlns:p14="http://schemas.microsoft.com/office/powerpoint/2010/main" val="376368470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Surgery Center Applications for Platelet Gel</a:t>
            </a:r>
          </a:p>
        </p:txBody>
      </p:sp>
      <p:sp>
        <p:nvSpPr>
          <p:cNvPr id="3" name="Content Placeholder 2"/>
          <p:cNvSpPr>
            <a:spLocks noGrp="1"/>
          </p:cNvSpPr>
          <p:nvPr>
            <p:ph idx="1"/>
          </p:nvPr>
        </p:nvSpPr>
        <p:spPr/>
        <p:txBody>
          <a:bodyPr>
            <a:normAutofit fontScale="85000" lnSpcReduction="20000"/>
          </a:bodyPr>
          <a:lstStyle/>
          <a:p>
            <a:pPr marL="0" indent="0">
              <a:buNone/>
            </a:pPr>
            <a:r>
              <a:rPr lang="en-US" sz="2400" dirty="0"/>
              <a:t>Flap procedures</a:t>
            </a:r>
          </a:p>
          <a:p>
            <a:r>
              <a:rPr lang="en-US" sz="2400" dirty="0" err="1"/>
              <a:t>Abdominoplasty</a:t>
            </a:r>
            <a:r>
              <a:rPr lang="en-US" sz="2400" dirty="0"/>
              <a:t> (Tummy tucks)</a:t>
            </a:r>
          </a:p>
          <a:p>
            <a:r>
              <a:rPr lang="en-US" sz="2400" dirty="0"/>
              <a:t>Face Lifts</a:t>
            </a:r>
          </a:p>
          <a:p>
            <a:r>
              <a:rPr lang="en-US" sz="2400" dirty="0"/>
              <a:t>Breast Reduction/Reconstruction</a:t>
            </a:r>
          </a:p>
          <a:p>
            <a:r>
              <a:rPr lang="en-US" sz="2400" dirty="0"/>
              <a:t>Large Fat Grafting/Transfer</a:t>
            </a:r>
          </a:p>
          <a:p>
            <a:pPr marL="0" indent="0">
              <a:buNone/>
            </a:pPr>
            <a:r>
              <a:rPr lang="en-US" sz="2400" dirty="0"/>
              <a:t>Buttock augmentation and </a:t>
            </a:r>
            <a:r>
              <a:rPr lang="en-US" sz="2400" dirty="0" err="1"/>
              <a:t>labiaplasty</a:t>
            </a:r>
            <a:r>
              <a:rPr lang="en-US" sz="2400" dirty="0"/>
              <a:t> which have not previously been considered ‘popular’ took the top spots for the most significant increases in number of procedures performed over the course of a one-year period – with buttock augmentation in the lead with a 58% increase and </a:t>
            </a:r>
            <a:r>
              <a:rPr lang="en-US" sz="2400" dirty="0" err="1"/>
              <a:t>labiaplasty</a:t>
            </a:r>
            <a:r>
              <a:rPr lang="en-US" sz="2400" dirty="0"/>
              <a:t> coming in second with a 44% increase compared to 2012.</a:t>
            </a:r>
          </a:p>
          <a:p>
            <a:pPr marL="0" indent="0">
              <a:buNone/>
            </a:pPr>
            <a:endParaRPr lang="en-US" sz="2400" dirty="0"/>
          </a:p>
        </p:txBody>
      </p:sp>
    </p:spTree>
    <p:extLst>
      <p:ext uri="{BB962C8B-B14F-4D97-AF65-F5344CB8AC3E}">
        <p14:creationId xmlns:p14="http://schemas.microsoft.com/office/powerpoint/2010/main" val="405977488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1009442" y="213486"/>
            <a:ext cx="7125113" cy="924475"/>
          </a:xfrm>
        </p:spPr>
        <p:txBody>
          <a:bodyPr/>
          <a:lstStyle/>
          <a:p>
            <a:pPr algn="ctr"/>
            <a:r>
              <a:rPr lang="en-US" sz="4400" dirty="0"/>
              <a:t>Application </a:t>
            </a:r>
          </a:p>
        </p:txBody>
      </p:sp>
      <p:pic>
        <p:nvPicPr>
          <p:cNvPr id="4" name="Content Placeholder 3" descr="face lift.jpg"/>
          <p:cNvPicPr>
            <a:picLocks noGrp="1" noChangeAspect="1"/>
          </p:cNvPicPr>
          <p:nvPr>
            <p:ph idx="1"/>
          </p:nvPr>
        </p:nvPicPr>
        <p:blipFill>
          <a:blip r:embed="rId3" cstate="print"/>
          <a:stretch>
            <a:fillRect/>
          </a:stretch>
        </p:blipFill>
        <p:spPr>
          <a:xfrm>
            <a:off x="762000" y="1219200"/>
            <a:ext cx="8100463" cy="5410200"/>
          </a:xfrm>
        </p:spPr>
      </p:pic>
    </p:spTree>
    <p:extLst>
      <p:ext uri="{BB962C8B-B14F-4D97-AF65-F5344CB8AC3E}">
        <p14:creationId xmlns:p14="http://schemas.microsoft.com/office/powerpoint/2010/main" val="41389775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1009442" y="675724"/>
            <a:ext cx="7125113" cy="908204"/>
          </a:xfrm>
        </p:spPr>
        <p:txBody>
          <a:bodyPr/>
          <a:lstStyle/>
          <a:p>
            <a:pPr algn="ctr"/>
            <a:r>
              <a:rPr lang="en-US" sz="4000" dirty="0"/>
              <a:t>Face Lift</a:t>
            </a:r>
          </a:p>
        </p:txBody>
      </p:sp>
      <p:sp>
        <p:nvSpPr>
          <p:cNvPr id="3" name="Text Placeholder 2"/>
          <p:cNvSpPr>
            <a:spLocks noGrp="1"/>
          </p:cNvSpPr>
          <p:nvPr>
            <p:ph type="body" idx="1"/>
          </p:nvPr>
        </p:nvSpPr>
        <p:spPr>
          <a:xfrm>
            <a:off x="685800" y="1752600"/>
            <a:ext cx="4040188" cy="639762"/>
          </a:xfrm>
        </p:spPr>
        <p:txBody>
          <a:bodyPr>
            <a:normAutofit/>
          </a:bodyPr>
          <a:lstStyle/>
          <a:p>
            <a:r>
              <a:rPr lang="en-US" sz="3200" dirty="0"/>
              <a:t>Before  Surgery</a:t>
            </a:r>
          </a:p>
        </p:txBody>
      </p:sp>
      <p:sp>
        <p:nvSpPr>
          <p:cNvPr id="4" name="Text Placeholder 3"/>
          <p:cNvSpPr>
            <a:spLocks noGrp="1"/>
          </p:cNvSpPr>
          <p:nvPr>
            <p:ph type="body" sz="half" idx="3"/>
          </p:nvPr>
        </p:nvSpPr>
        <p:spPr/>
        <p:txBody>
          <a:bodyPr/>
          <a:lstStyle/>
          <a:p>
            <a:r>
              <a:rPr lang="en-US" sz="2800" dirty="0"/>
              <a:t>1 Week Post Op</a:t>
            </a:r>
          </a:p>
        </p:txBody>
      </p:sp>
      <p:pic>
        <p:nvPicPr>
          <p:cNvPr id="7" name="Content Placeholder 6" descr="Picture1.png"/>
          <p:cNvPicPr>
            <a:picLocks noGrp="1" noChangeAspect="1"/>
          </p:cNvPicPr>
          <p:nvPr>
            <p:ph sz="quarter" idx="2"/>
          </p:nvPr>
        </p:nvPicPr>
        <p:blipFill>
          <a:blip r:embed="rId3" cstate="print"/>
          <a:stretch>
            <a:fillRect/>
          </a:stretch>
        </p:blipFill>
        <p:spPr>
          <a:xfrm>
            <a:off x="685800" y="2514600"/>
            <a:ext cx="2819400" cy="4208060"/>
          </a:xfrm>
        </p:spPr>
      </p:pic>
      <p:pic>
        <p:nvPicPr>
          <p:cNvPr id="8" name="Content Placeholder 7" descr="Picture2.png"/>
          <p:cNvPicPr>
            <a:picLocks noGrp="1" noChangeAspect="1"/>
          </p:cNvPicPr>
          <p:nvPr>
            <p:ph sz="quarter" idx="4"/>
          </p:nvPr>
        </p:nvPicPr>
        <p:blipFill>
          <a:blip r:embed="rId4" cstate="print"/>
          <a:stretch>
            <a:fillRect/>
          </a:stretch>
        </p:blipFill>
        <p:spPr>
          <a:xfrm>
            <a:off x="4953000" y="2514600"/>
            <a:ext cx="2819400" cy="4229101"/>
          </a:xfrm>
        </p:spPr>
      </p:pic>
    </p:spTree>
    <p:extLst>
      <p:ext uri="{BB962C8B-B14F-4D97-AF65-F5344CB8AC3E}">
        <p14:creationId xmlns:p14="http://schemas.microsoft.com/office/powerpoint/2010/main" val="6195059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FAQ’s</a:t>
            </a:r>
          </a:p>
        </p:txBody>
      </p:sp>
      <p:sp>
        <p:nvSpPr>
          <p:cNvPr id="7" name="Content Placeholder 6"/>
          <p:cNvSpPr>
            <a:spLocks noGrp="1"/>
          </p:cNvSpPr>
          <p:nvPr>
            <p:ph idx="1"/>
          </p:nvPr>
        </p:nvSpPr>
        <p:spPr/>
        <p:txBody>
          <a:bodyPr/>
          <a:lstStyle/>
          <a:p>
            <a:r>
              <a:rPr lang="en-US" dirty="0"/>
              <a:t>Why is your PRP red?</a:t>
            </a:r>
            <a:r>
              <a:rPr lang="en-US" dirty="0">
                <a:sym typeface="Wingdings"/>
              </a:rPr>
              <a:t></a:t>
            </a:r>
            <a:r>
              <a:rPr lang="en-US" dirty="0" err="1">
                <a:solidFill>
                  <a:srgbClr val="000000"/>
                </a:solidFill>
                <a:sym typeface="Wingdings"/>
              </a:rPr>
              <a:t>Tru</a:t>
            </a:r>
            <a:r>
              <a:rPr lang="en-US" dirty="0">
                <a:solidFill>
                  <a:srgbClr val="000000"/>
                </a:solidFill>
                <a:sym typeface="Wingdings"/>
              </a:rPr>
              <a:t> comparing systems</a:t>
            </a:r>
            <a:endParaRPr lang="en-US" dirty="0">
              <a:solidFill>
                <a:srgbClr val="000000"/>
              </a:solidFill>
            </a:endParaRPr>
          </a:p>
          <a:p>
            <a:r>
              <a:rPr lang="en-US" dirty="0"/>
              <a:t>Will it cause bruising or look bluish when injected in the face?  </a:t>
            </a:r>
            <a:r>
              <a:rPr lang="en-US" dirty="0">
                <a:solidFill>
                  <a:srgbClr val="000000"/>
                </a:solidFill>
              </a:rPr>
              <a:t>No, it does not cause bruising or hemosiderin staining</a:t>
            </a:r>
          </a:p>
          <a:p>
            <a:r>
              <a:rPr lang="en-US" dirty="0"/>
              <a:t>What causes burning on injection in the face and how can I alleviate it?</a:t>
            </a:r>
          </a:p>
          <a:p>
            <a:r>
              <a:rPr lang="en-US" dirty="0"/>
              <a:t>Do you need to activate your PRP with </a:t>
            </a:r>
            <a:r>
              <a:rPr lang="en-US" dirty="0" err="1"/>
              <a:t>CaCl</a:t>
            </a:r>
            <a:r>
              <a:rPr lang="en-US" dirty="0"/>
              <a:t>?</a:t>
            </a:r>
          </a:p>
        </p:txBody>
      </p:sp>
    </p:spTree>
    <p:extLst>
      <p:ext uri="{BB962C8B-B14F-4D97-AF65-F5344CB8AC3E}">
        <p14:creationId xmlns:p14="http://schemas.microsoft.com/office/powerpoint/2010/main" val="428719481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3600" dirty="0"/>
              <a:t> Male and Female Sexual Wellness</a:t>
            </a:r>
          </a:p>
        </p:txBody>
      </p:sp>
      <p:sp>
        <p:nvSpPr>
          <p:cNvPr id="3" name="Content Placeholder 2"/>
          <p:cNvSpPr>
            <a:spLocks noGrp="1"/>
          </p:cNvSpPr>
          <p:nvPr>
            <p:ph idx="1"/>
          </p:nvPr>
        </p:nvSpPr>
        <p:spPr/>
        <p:txBody>
          <a:bodyPr>
            <a:normAutofit/>
          </a:bodyPr>
          <a:lstStyle/>
          <a:p>
            <a:r>
              <a:rPr lang="en-US" sz="2800" dirty="0"/>
              <a:t>Common issues/Statistical data</a:t>
            </a:r>
          </a:p>
          <a:p>
            <a:r>
              <a:rPr lang="en-US" sz="2800" dirty="0"/>
              <a:t>PRP procedures being done in this space</a:t>
            </a:r>
          </a:p>
          <a:p>
            <a:r>
              <a:rPr lang="en-US" sz="2800" dirty="0"/>
              <a:t>Supportive Studies</a:t>
            </a:r>
          </a:p>
          <a:p>
            <a:pPr marL="0" indent="0">
              <a:buNone/>
            </a:pPr>
            <a:endParaRPr lang="en-US" sz="2800" dirty="0"/>
          </a:p>
        </p:txBody>
      </p:sp>
    </p:spTree>
    <p:extLst>
      <p:ext uri="{BB962C8B-B14F-4D97-AF65-F5344CB8AC3E}">
        <p14:creationId xmlns:p14="http://schemas.microsoft.com/office/powerpoint/2010/main" val="336610992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886543" y="300400"/>
            <a:ext cx="7125113" cy="1351801"/>
          </a:xfrm>
        </p:spPr>
        <p:txBody>
          <a:bodyPr/>
          <a:lstStyle/>
          <a:p>
            <a:r>
              <a:rPr lang="en-US" dirty="0"/>
              <a:t>Females: Urge/Stress Incontinence and Sexual </a:t>
            </a:r>
            <a:r>
              <a:rPr lang="en-US" dirty="0" err="1"/>
              <a:t>Dysfunction</a:t>
            </a:r>
            <a:r>
              <a:rPr lang="en-US" dirty="0" err="1">
                <a:sym typeface="Wingdings"/>
              </a:rPr>
              <a:t>Statistics</a:t>
            </a:r>
            <a:endParaRPr lang="en-US" dirty="0"/>
          </a:p>
        </p:txBody>
      </p:sp>
      <p:sp>
        <p:nvSpPr>
          <p:cNvPr id="3" name="Content Placeholder 2"/>
          <p:cNvSpPr>
            <a:spLocks noGrp="1"/>
          </p:cNvSpPr>
          <p:nvPr>
            <p:ph idx="1"/>
          </p:nvPr>
        </p:nvSpPr>
        <p:spPr/>
        <p:txBody>
          <a:bodyPr/>
          <a:lstStyle/>
          <a:p>
            <a:r>
              <a:rPr lang="en-US" dirty="0"/>
              <a:t>60 + percent of women </a:t>
            </a:r>
            <a:r>
              <a:rPr lang="en-US" dirty="0" err="1"/>
              <a:t>experiece</a:t>
            </a:r>
            <a:r>
              <a:rPr lang="en-US" dirty="0"/>
              <a:t> some degree of urinary </a:t>
            </a:r>
            <a:r>
              <a:rPr lang="en-US" dirty="0" err="1"/>
              <a:t>incontenence</a:t>
            </a:r>
            <a:r>
              <a:rPr lang="en-US" dirty="0"/>
              <a:t> post child bearing</a:t>
            </a:r>
          </a:p>
          <a:p>
            <a:r>
              <a:rPr lang="en-US" dirty="0"/>
              <a:t>25% of women never experience orgasm</a:t>
            </a:r>
          </a:p>
          <a:p>
            <a:r>
              <a:rPr lang="en-US" dirty="0"/>
              <a:t>7-46% experience dyspareunia (based on definition)</a:t>
            </a:r>
          </a:p>
          <a:p>
            <a:r>
              <a:rPr lang="en-US" dirty="0"/>
              <a:t>Lichen Sclerosis: Painful, potentially scarring lesions of vulva.  Comprises about 1.7% of patients in any 1 gynecologic practice.  No good treatment.  Increased risk of skin/vulvar cancer.  PRP successful treatment</a:t>
            </a:r>
          </a:p>
          <a:p>
            <a:pPr marL="0" indent="0">
              <a:buNone/>
            </a:pPr>
            <a:r>
              <a:rPr lang="en-US" dirty="0"/>
              <a:t>More studies are needed to collect pertinent data for PRP treatment to document safety/efficacy</a:t>
            </a:r>
          </a:p>
          <a:p>
            <a:pPr marL="0" indent="0">
              <a:buNone/>
            </a:pPr>
            <a:endParaRPr lang="en-US" dirty="0"/>
          </a:p>
        </p:txBody>
      </p:sp>
    </p:spTree>
    <p:extLst>
      <p:ext uri="{BB962C8B-B14F-4D97-AF65-F5344CB8AC3E}">
        <p14:creationId xmlns:p14="http://schemas.microsoft.com/office/powerpoint/2010/main" val="71142139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PRP/Adipose Female Injection:  </a:t>
            </a:r>
          </a:p>
        </p:txBody>
      </p:sp>
      <p:sp>
        <p:nvSpPr>
          <p:cNvPr id="3" name="Content Placeholder 2"/>
          <p:cNvSpPr>
            <a:spLocks noGrp="1"/>
          </p:cNvSpPr>
          <p:nvPr>
            <p:ph idx="1"/>
          </p:nvPr>
        </p:nvSpPr>
        <p:spPr/>
        <p:txBody>
          <a:bodyPr>
            <a:normAutofit/>
          </a:bodyPr>
          <a:lstStyle/>
          <a:p>
            <a:r>
              <a:rPr lang="en-US" sz="2400" dirty="0"/>
              <a:t>Effective for urinary stress/urge incontinence</a:t>
            </a:r>
          </a:p>
          <a:p>
            <a:r>
              <a:rPr lang="en-US" sz="2400" dirty="0"/>
              <a:t>Atrophic vaginitis or vaginal dryness </a:t>
            </a:r>
            <a:r>
              <a:rPr lang="en-US" sz="2400" dirty="0" err="1"/>
              <a:t>improved</a:t>
            </a:r>
            <a:r>
              <a:rPr lang="en-US" sz="2400" dirty="0" err="1">
                <a:sym typeface="Wingdings"/>
              </a:rPr>
              <a:t>tissue</a:t>
            </a:r>
            <a:r>
              <a:rPr lang="en-US" sz="2400" dirty="0">
                <a:sym typeface="Wingdings"/>
              </a:rPr>
              <a:t> homeostasis</a:t>
            </a:r>
            <a:endParaRPr lang="en-US" sz="2400" dirty="0"/>
          </a:p>
          <a:p>
            <a:r>
              <a:rPr lang="en-US" sz="2400" dirty="0"/>
              <a:t>Enhanced orgasm;  Also helps with dyspareunia and </a:t>
            </a:r>
            <a:r>
              <a:rPr lang="en-US" sz="2400" dirty="0" err="1"/>
              <a:t>anorgasmia</a:t>
            </a:r>
            <a:r>
              <a:rPr lang="en-US" sz="2400" dirty="0"/>
              <a:t>, sex drive</a:t>
            </a:r>
          </a:p>
          <a:p>
            <a:r>
              <a:rPr lang="en-US" sz="2400" dirty="0"/>
              <a:t>Lichen Sclerosis-current clinical trial at Johns Hopkins with positive preliminary findings.</a:t>
            </a:r>
          </a:p>
        </p:txBody>
      </p:sp>
    </p:spTree>
    <p:extLst>
      <p:ext uri="{BB962C8B-B14F-4D97-AF65-F5344CB8AC3E}">
        <p14:creationId xmlns:p14="http://schemas.microsoft.com/office/powerpoint/2010/main" val="104069099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191832" y="162331"/>
            <a:ext cx="8696391" cy="630575"/>
          </a:xfrm>
        </p:spPr>
        <p:txBody>
          <a:bodyPr/>
          <a:lstStyle/>
          <a:p>
            <a:pPr algn="ctr"/>
            <a:r>
              <a:rPr lang="en-US" b="1" dirty="0"/>
              <a:t>Visualization of the Technique</a:t>
            </a:r>
          </a:p>
        </p:txBody>
      </p:sp>
      <p:pic>
        <p:nvPicPr>
          <p:cNvPr id="4" name="Content Placeholder 5"/>
          <p:cNvPicPr>
            <a:picLocks noGrp="1" noChangeAspect="1"/>
          </p:cNvPicPr>
          <p:nvPr>
            <p:ph idx="1"/>
          </p:nvPr>
        </p:nvPicPr>
        <p:blipFill>
          <a:blip r:embed="rId3"/>
          <a:srcRect t="21557" b="21557"/>
          <a:stretch>
            <a:fillRect/>
          </a:stretch>
        </p:blipFill>
        <p:spPr>
          <a:xfrm>
            <a:off x="317816" y="932700"/>
            <a:ext cx="4130786" cy="2705717"/>
          </a:xfrm>
        </p:spPr>
      </p:pic>
      <p:pic>
        <p:nvPicPr>
          <p:cNvPr id="5" name="Content Placeholder 3"/>
          <p:cNvPicPr>
            <a:picLocks noChangeAspect="1"/>
          </p:cNvPicPr>
          <p:nvPr/>
        </p:nvPicPr>
        <p:blipFill>
          <a:blip r:embed="rId4"/>
          <a:srcRect l="1657" r="1657"/>
          <a:stretch>
            <a:fillRect/>
          </a:stretch>
        </p:blipFill>
        <p:spPr>
          <a:xfrm>
            <a:off x="317817" y="3692770"/>
            <a:ext cx="8427826" cy="3034146"/>
          </a:xfrm>
          <a:prstGeom prst="rect">
            <a:avLst/>
          </a:prstGeom>
        </p:spPr>
      </p:pic>
      <p:pic>
        <p:nvPicPr>
          <p:cNvPr id="7" name="Picture 6"/>
          <p:cNvPicPr>
            <a:picLocks noChangeAspect="1"/>
          </p:cNvPicPr>
          <p:nvPr/>
        </p:nvPicPr>
        <p:blipFill>
          <a:blip r:embed="rId5" cstate="email">
            <a:extLst>
              <a:ext uri="{28A0092B-C50C-407E-A947-70E740481C1C}">
                <a14:useLocalDpi xmlns:a14="http://schemas.microsoft.com/office/drawing/2010/main" val="0"/>
              </a:ext>
            </a:extLst>
          </a:blip>
          <a:stretch>
            <a:fillRect/>
          </a:stretch>
        </p:blipFill>
        <p:spPr>
          <a:xfrm>
            <a:off x="4614857" y="652229"/>
            <a:ext cx="4130786" cy="3299513"/>
          </a:xfrm>
          <a:prstGeom prst="rect">
            <a:avLst/>
          </a:prstGeom>
        </p:spPr>
      </p:pic>
    </p:spTree>
    <p:extLst>
      <p:ext uri="{BB962C8B-B14F-4D97-AF65-F5344CB8AC3E}">
        <p14:creationId xmlns:p14="http://schemas.microsoft.com/office/powerpoint/2010/main" val="51522025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4994" name="Picture 2"/>
          <p:cNvPicPr>
            <a:picLocks noChangeAspect="1" noChangeArrowheads="1"/>
          </p:cNvPicPr>
          <p:nvPr/>
        </p:nvPicPr>
        <p:blipFill>
          <a:blip r:embed="rId3" cstate="print"/>
          <a:srcRect l="29500" t="13725" r="27986" b="11765"/>
          <a:stretch>
            <a:fillRect/>
          </a:stretch>
        </p:blipFill>
        <p:spPr bwMode="auto">
          <a:xfrm>
            <a:off x="5029200" y="3276600"/>
            <a:ext cx="3733800" cy="2895600"/>
          </a:xfrm>
          <a:prstGeom prst="rect">
            <a:avLst/>
          </a:prstGeom>
          <a:noFill/>
          <a:ln w="9525">
            <a:noFill/>
            <a:miter lim="800000"/>
            <a:headEnd/>
            <a:tailEnd/>
          </a:ln>
          <a:effectLst/>
        </p:spPr>
      </p:pic>
      <p:sp>
        <p:nvSpPr>
          <p:cNvPr id="4" name="Title 3"/>
          <p:cNvSpPr>
            <a:spLocks noGrp="1"/>
          </p:cNvSpPr>
          <p:nvPr>
            <p:ph type="title"/>
          </p:nvPr>
        </p:nvSpPr>
        <p:spPr>
          <a:xfrm>
            <a:off x="1043530" y="479391"/>
            <a:ext cx="7123080" cy="739809"/>
          </a:xfrm>
        </p:spPr>
        <p:txBody>
          <a:bodyPr>
            <a:normAutofit/>
          </a:bodyPr>
          <a:lstStyle/>
          <a:p>
            <a:r>
              <a:rPr lang="en-US" dirty="0"/>
              <a:t>Cellular Content of Whole Blood</a:t>
            </a:r>
          </a:p>
        </p:txBody>
      </p:sp>
      <p:sp>
        <p:nvSpPr>
          <p:cNvPr id="25" name="TextBox 24"/>
          <p:cNvSpPr txBox="1"/>
          <p:nvPr/>
        </p:nvSpPr>
        <p:spPr>
          <a:xfrm>
            <a:off x="5739443" y="3487491"/>
            <a:ext cx="2541431" cy="584775"/>
          </a:xfrm>
          <a:prstGeom prst="rect">
            <a:avLst/>
          </a:prstGeom>
          <a:noFill/>
        </p:spPr>
        <p:txBody>
          <a:bodyPr wrap="square" rtlCol="0">
            <a:spAutoFit/>
          </a:bodyPr>
          <a:lstStyle/>
          <a:p>
            <a:pPr algn="ctr"/>
            <a:r>
              <a:rPr lang="en-US" sz="1600" b="1" dirty="0"/>
              <a:t>Red Blood Cells</a:t>
            </a:r>
          </a:p>
          <a:p>
            <a:pPr algn="ctr"/>
            <a:r>
              <a:rPr lang="en-US" sz="1600" b="1" dirty="0"/>
              <a:t>97%</a:t>
            </a:r>
          </a:p>
        </p:txBody>
      </p:sp>
      <p:sp>
        <p:nvSpPr>
          <p:cNvPr id="26" name="TextBox 25"/>
          <p:cNvSpPr txBox="1"/>
          <p:nvPr/>
        </p:nvSpPr>
        <p:spPr>
          <a:xfrm>
            <a:off x="6595732" y="5660560"/>
            <a:ext cx="1981200" cy="584775"/>
          </a:xfrm>
          <a:prstGeom prst="rect">
            <a:avLst/>
          </a:prstGeom>
          <a:noFill/>
        </p:spPr>
        <p:txBody>
          <a:bodyPr wrap="square" rtlCol="0">
            <a:spAutoFit/>
          </a:bodyPr>
          <a:lstStyle/>
          <a:p>
            <a:pPr algn="ctr"/>
            <a:r>
              <a:rPr lang="en-US" sz="1600" b="1" dirty="0"/>
              <a:t>Platelets</a:t>
            </a:r>
          </a:p>
          <a:p>
            <a:pPr algn="ctr"/>
            <a:r>
              <a:rPr lang="en-US" sz="1600" b="1" dirty="0"/>
              <a:t>2%</a:t>
            </a:r>
          </a:p>
        </p:txBody>
      </p:sp>
      <p:grpSp>
        <p:nvGrpSpPr>
          <p:cNvPr id="2" name="Group 26"/>
          <p:cNvGrpSpPr/>
          <p:nvPr/>
        </p:nvGrpSpPr>
        <p:grpSpPr>
          <a:xfrm>
            <a:off x="3614470" y="5468691"/>
            <a:ext cx="2277374" cy="584775"/>
            <a:chOff x="237226" y="3316069"/>
            <a:chExt cx="2277374" cy="584775"/>
          </a:xfrm>
        </p:grpSpPr>
        <p:sp>
          <p:nvSpPr>
            <p:cNvPr id="29" name="TextBox 28"/>
            <p:cNvSpPr txBox="1"/>
            <p:nvPr/>
          </p:nvSpPr>
          <p:spPr>
            <a:xfrm>
              <a:off x="237226" y="3316069"/>
              <a:ext cx="1981200" cy="584775"/>
            </a:xfrm>
            <a:prstGeom prst="rect">
              <a:avLst/>
            </a:prstGeom>
            <a:noFill/>
          </p:spPr>
          <p:txBody>
            <a:bodyPr wrap="square" rtlCol="0">
              <a:spAutoFit/>
            </a:bodyPr>
            <a:lstStyle/>
            <a:p>
              <a:pPr algn="ctr"/>
              <a:r>
                <a:rPr lang="en-US" sz="1600" b="1" dirty="0"/>
                <a:t>Nucleated Cells</a:t>
              </a:r>
            </a:p>
            <a:p>
              <a:pPr algn="ctr"/>
              <a:r>
                <a:rPr lang="en-US" sz="1600" b="1" dirty="0"/>
                <a:t>1%</a:t>
              </a:r>
            </a:p>
          </p:txBody>
        </p:sp>
        <p:cxnSp>
          <p:nvCxnSpPr>
            <p:cNvPr id="32" name="Straight Connector 31"/>
            <p:cNvCxnSpPr/>
            <p:nvPr/>
          </p:nvCxnSpPr>
          <p:spPr>
            <a:xfrm rot="10800000">
              <a:off x="2362200" y="3657600"/>
              <a:ext cx="15240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rot="10800000">
              <a:off x="1989826" y="3502973"/>
              <a:ext cx="381000" cy="1524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cxnSp>
        <p:nvCxnSpPr>
          <p:cNvPr id="35" name="Straight Connector 34"/>
          <p:cNvCxnSpPr/>
          <p:nvPr/>
        </p:nvCxnSpPr>
        <p:spPr>
          <a:xfrm>
            <a:off x="6574800" y="5773491"/>
            <a:ext cx="533400" cy="762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pic>
        <p:nvPicPr>
          <p:cNvPr id="84993" name="Picture 1"/>
          <p:cNvPicPr>
            <a:picLocks noChangeAspect="1" noChangeArrowheads="1"/>
          </p:cNvPicPr>
          <p:nvPr/>
        </p:nvPicPr>
        <p:blipFill>
          <a:blip r:embed="rId4" cstate="print"/>
          <a:srcRect/>
          <a:stretch>
            <a:fillRect/>
          </a:stretch>
        </p:blipFill>
        <p:spPr bwMode="auto">
          <a:xfrm>
            <a:off x="990600" y="1676400"/>
            <a:ext cx="3992563" cy="2371725"/>
          </a:xfrm>
          <a:prstGeom prst="rect">
            <a:avLst/>
          </a:prstGeom>
          <a:noFill/>
          <a:ln w="9525">
            <a:noFill/>
            <a:miter lim="800000"/>
            <a:headEnd/>
            <a:tailEnd/>
          </a:ln>
          <a:effectLst/>
        </p:spPr>
      </p:pic>
      <p:sp>
        <p:nvSpPr>
          <p:cNvPr id="36" name="TextBox 35"/>
          <p:cNvSpPr txBox="1"/>
          <p:nvPr/>
        </p:nvSpPr>
        <p:spPr>
          <a:xfrm>
            <a:off x="2830033" y="2410273"/>
            <a:ext cx="2286000" cy="1077218"/>
          </a:xfrm>
          <a:prstGeom prst="rect">
            <a:avLst/>
          </a:prstGeom>
          <a:noFill/>
        </p:spPr>
        <p:txBody>
          <a:bodyPr wrap="square" rtlCol="0">
            <a:spAutoFit/>
          </a:bodyPr>
          <a:lstStyle/>
          <a:p>
            <a:pPr algn="ctr"/>
            <a:r>
              <a:rPr lang="en-US" sz="1600" b="1" dirty="0"/>
              <a:t>Red Blood Cells</a:t>
            </a:r>
          </a:p>
          <a:p>
            <a:pPr algn="ctr"/>
            <a:r>
              <a:rPr lang="en-US" sz="1600" b="1" dirty="0"/>
              <a:t>Cellular Component</a:t>
            </a:r>
          </a:p>
          <a:p>
            <a:pPr algn="ctr"/>
            <a:r>
              <a:rPr lang="en-US" sz="1600" b="1" dirty="0"/>
              <a:t>45%</a:t>
            </a:r>
          </a:p>
        </p:txBody>
      </p:sp>
      <p:sp>
        <p:nvSpPr>
          <p:cNvPr id="37" name="TextBox 36"/>
          <p:cNvSpPr txBox="1"/>
          <p:nvPr/>
        </p:nvSpPr>
        <p:spPr>
          <a:xfrm>
            <a:off x="1143000" y="2287557"/>
            <a:ext cx="1981200" cy="584775"/>
          </a:xfrm>
          <a:prstGeom prst="rect">
            <a:avLst/>
          </a:prstGeom>
          <a:noFill/>
        </p:spPr>
        <p:txBody>
          <a:bodyPr wrap="square" rtlCol="0">
            <a:spAutoFit/>
          </a:bodyPr>
          <a:lstStyle/>
          <a:p>
            <a:pPr algn="ctr"/>
            <a:r>
              <a:rPr lang="en-US" sz="1600" b="1" dirty="0"/>
              <a:t>Plasma</a:t>
            </a:r>
          </a:p>
          <a:p>
            <a:pPr algn="ctr"/>
            <a:r>
              <a:rPr lang="en-US" sz="1600" b="1" dirty="0"/>
              <a:t>55%</a:t>
            </a:r>
          </a:p>
        </p:txBody>
      </p:sp>
      <p:sp>
        <p:nvSpPr>
          <p:cNvPr id="15" name="TextBox 14"/>
          <p:cNvSpPr txBox="1"/>
          <p:nvPr/>
        </p:nvSpPr>
        <p:spPr>
          <a:xfrm>
            <a:off x="1219200" y="1337846"/>
            <a:ext cx="3505200" cy="338554"/>
          </a:xfrm>
          <a:prstGeom prst="rect">
            <a:avLst/>
          </a:prstGeom>
          <a:noFill/>
        </p:spPr>
        <p:txBody>
          <a:bodyPr wrap="square" rtlCol="0">
            <a:spAutoFit/>
          </a:bodyPr>
          <a:lstStyle/>
          <a:p>
            <a:pPr lvl="0" algn="ctr"/>
            <a:r>
              <a:rPr lang="en-US" sz="1600" b="1" dirty="0"/>
              <a:t>Composition of Whole Blood</a:t>
            </a:r>
          </a:p>
        </p:txBody>
      </p:sp>
      <p:sp>
        <p:nvSpPr>
          <p:cNvPr id="16" name="TextBox 15"/>
          <p:cNvSpPr txBox="1"/>
          <p:nvPr/>
        </p:nvSpPr>
        <p:spPr>
          <a:xfrm>
            <a:off x="4983163" y="2677596"/>
            <a:ext cx="3844643" cy="584775"/>
          </a:xfrm>
          <a:prstGeom prst="rect">
            <a:avLst/>
          </a:prstGeom>
          <a:noFill/>
        </p:spPr>
        <p:txBody>
          <a:bodyPr wrap="square" rtlCol="0">
            <a:spAutoFit/>
          </a:bodyPr>
          <a:lstStyle/>
          <a:p>
            <a:pPr lvl="0" algn="ctr"/>
            <a:r>
              <a:rPr lang="en-US" sz="1600" b="1" dirty="0"/>
              <a:t>Breakdown of Cellular Component</a:t>
            </a:r>
          </a:p>
        </p:txBody>
      </p:sp>
    </p:spTree>
    <p:extLst>
      <p:ext uri="{BB962C8B-B14F-4D97-AF65-F5344CB8AC3E}">
        <p14:creationId xmlns:p14="http://schemas.microsoft.com/office/powerpoint/2010/main" val="22799735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1009442" y="270368"/>
            <a:ext cx="7125113" cy="924475"/>
          </a:xfrm>
        </p:spPr>
        <p:txBody>
          <a:bodyPr/>
          <a:lstStyle/>
          <a:p>
            <a:pPr algn="ctr"/>
            <a:r>
              <a:rPr lang="en-US" dirty="0"/>
              <a:t>Supportive Pilot Study&gt;O shot</a:t>
            </a:r>
          </a:p>
        </p:txBody>
      </p:sp>
      <p:sp>
        <p:nvSpPr>
          <p:cNvPr id="3" name="Content Placeholder 2"/>
          <p:cNvSpPr>
            <a:spLocks noGrp="1"/>
          </p:cNvSpPr>
          <p:nvPr>
            <p:ph idx="1"/>
          </p:nvPr>
        </p:nvSpPr>
        <p:spPr>
          <a:xfrm>
            <a:off x="1009443" y="732606"/>
            <a:ext cx="7125112" cy="5730602"/>
          </a:xfrm>
        </p:spPr>
        <p:txBody>
          <a:bodyPr>
            <a:normAutofit/>
          </a:bodyPr>
          <a:lstStyle/>
          <a:p>
            <a:pPr marL="0" indent="0">
              <a:buNone/>
            </a:pPr>
            <a:r>
              <a:rPr lang="en-US" sz="2000" dirty="0" err="1"/>
              <a:t>Runels</a:t>
            </a:r>
            <a:r>
              <a:rPr lang="en-US" sz="2000" dirty="0"/>
              <a:t> et al., J Women’s Health Care 2014, 3:4</a:t>
            </a:r>
          </a:p>
          <a:p>
            <a:pPr marL="0" indent="0">
              <a:buNone/>
            </a:pPr>
            <a:r>
              <a:rPr lang="cs-CZ" sz="2000" dirty="0">
                <a:hlinkClick r:id="rId2"/>
              </a:rPr>
              <a:t>http://dx.doi.org/10.4172/2167-0420.1000169</a:t>
            </a:r>
            <a:endParaRPr lang="cs-CZ" sz="2000" dirty="0"/>
          </a:p>
          <a:p>
            <a:r>
              <a:rPr lang="en-US" sz="2000" dirty="0"/>
              <a:t>A Pilot Study of the Effect of Localized Injections of Autologous Platelet Rich Plasma (PRP) for the Treatment of Female Sexual Dysfunction</a:t>
            </a:r>
          </a:p>
          <a:p>
            <a:r>
              <a:rPr lang="en-US" sz="2000" dirty="0"/>
              <a:t>Our data indicated some degree of improvement in FSD, including positive changes in isolated sexual difficulties and in the reduction of levels of sexual distress. However, the limited number of participants in this pilot study restricts conclusions.</a:t>
            </a:r>
            <a:endParaRPr lang="cs-CZ" sz="2000" dirty="0"/>
          </a:p>
          <a:p>
            <a:pPr marL="0" indent="0">
              <a:buNone/>
            </a:pPr>
            <a:endParaRPr lang="cs-CZ" dirty="0"/>
          </a:p>
        </p:txBody>
      </p:sp>
    </p:spTree>
    <p:extLst>
      <p:ext uri="{BB962C8B-B14F-4D97-AF65-F5344CB8AC3E}">
        <p14:creationId xmlns:p14="http://schemas.microsoft.com/office/powerpoint/2010/main" val="18128215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Males:  Genitourinary and Sexual Dysfunction Statistics</a:t>
            </a:r>
          </a:p>
        </p:txBody>
      </p:sp>
      <p:sp>
        <p:nvSpPr>
          <p:cNvPr id="3" name="Content Placeholder 2"/>
          <p:cNvSpPr>
            <a:spLocks noGrp="1"/>
          </p:cNvSpPr>
          <p:nvPr>
            <p:ph idx="1"/>
          </p:nvPr>
        </p:nvSpPr>
        <p:spPr/>
        <p:txBody>
          <a:bodyPr/>
          <a:lstStyle/>
          <a:p>
            <a:r>
              <a:rPr lang="en-US" dirty="0"/>
              <a:t>Erectile dysfunction: affects 15-30 million men in the US.  50% of men over age 40.  </a:t>
            </a:r>
          </a:p>
          <a:p>
            <a:r>
              <a:rPr lang="en-US" dirty="0" err="1"/>
              <a:t>Peyronie’s</a:t>
            </a:r>
            <a:r>
              <a:rPr lang="en-US" dirty="0"/>
              <a:t> Disease:  Affects approximately 8.9% of men in the US.</a:t>
            </a:r>
          </a:p>
          <a:p>
            <a:r>
              <a:rPr lang="en-US" dirty="0"/>
              <a:t>Urethral </a:t>
            </a:r>
            <a:r>
              <a:rPr lang="en-US" dirty="0" err="1"/>
              <a:t>Stricture:can</a:t>
            </a:r>
            <a:r>
              <a:rPr lang="en-US" dirty="0"/>
              <a:t> affect as many as 5.2% of men following treatment for prostate cancer</a:t>
            </a:r>
          </a:p>
          <a:p>
            <a:pPr marL="0" indent="0">
              <a:buNone/>
            </a:pPr>
            <a:r>
              <a:rPr lang="en-US" dirty="0"/>
              <a:t>PRP treatments have been successful in treating all of the above, however, clinical trials to collect specific data parameters is needed.</a:t>
            </a:r>
          </a:p>
        </p:txBody>
      </p:sp>
    </p:spTree>
    <p:extLst>
      <p:ext uri="{BB962C8B-B14F-4D97-AF65-F5344CB8AC3E}">
        <p14:creationId xmlns:p14="http://schemas.microsoft.com/office/powerpoint/2010/main" val="287823178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1009442" y="339522"/>
            <a:ext cx="7125113" cy="1260678"/>
          </a:xfrm>
        </p:spPr>
        <p:txBody>
          <a:bodyPr/>
          <a:lstStyle/>
          <a:p>
            <a:pPr algn="ctr"/>
            <a:r>
              <a:rPr lang="en-US" sz="2400" dirty="0"/>
              <a:t>BMAC/PRP +Adipose for Male Sexual </a:t>
            </a:r>
            <a:r>
              <a:rPr lang="en-US" sz="2400" dirty="0" err="1"/>
              <a:t>Wellness;Enhancement</a:t>
            </a:r>
            <a:br>
              <a:rPr lang="en-US" dirty="0"/>
            </a:br>
            <a:endParaRPr lang="en-US" dirty="0"/>
          </a:p>
        </p:txBody>
      </p:sp>
      <p:sp>
        <p:nvSpPr>
          <p:cNvPr id="3" name="Content Placeholder 2"/>
          <p:cNvSpPr>
            <a:spLocks noGrp="1"/>
          </p:cNvSpPr>
          <p:nvPr>
            <p:ph idx="1"/>
          </p:nvPr>
        </p:nvSpPr>
        <p:spPr>
          <a:xfrm>
            <a:off x="1009443" y="1408381"/>
            <a:ext cx="7125112" cy="4450417"/>
          </a:xfrm>
        </p:spPr>
        <p:txBody>
          <a:bodyPr/>
          <a:lstStyle/>
          <a:p>
            <a:r>
              <a:rPr lang="en-US" sz="2000" dirty="0"/>
              <a:t>Improve overall erectile function both in strength of erection and increase sensation.</a:t>
            </a:r>
          </a:p>
          <a:p>
            <a:pPr marL="0" indent="0">
              <a:buNone/>
            </a:pPr>
            <a:endParaRPr lang="en-US" sz="2000" dirty="0"/>
          </a:p>
          <a:p>
            <a:r>
              <a:rPr lang="en-US" sz="2000" dirty="0" err="1"/>
              <a:t>Peyronies</a:t>
            </a:r>
            <a:r>
              <a:rPr lang="en-US" sz="2000" dirty="0"/>
              <a:t>-remodeling of scar tissue</a:t>
            </a:r>
          </a:p>
          <a:p>
            <a:pPr marL="0" indent="0">
              <a:buNone/>
            </a:pPr>
            <a:r>
              <a:rPr lang="en-US" sz="2000" dirty="0"/>
              <a:t> </a:t>
            </a:r>
          </a:p>
          <a:p>
            <a:r>
              <a:rPr lang="en-US" sz="2000" dirty="0"/>
              <a:t>Currently in clinical trial for erectile dysfunction, </a:t>
            </a:r>
            <a:r>
              <a:rPr lang="en-US" sz="2000" dirty="0" err="1"/>
              <a:t>Peyronies</a:t>
            </a:r>
            <a:r>
              <a:rPr lang="en-US" sz="2000" dirty="0"/>
              <a:t> disease, and urethral stricture</a:t>
            </a:r>
          </a:p>
          <a:p>
            <a:endParaRPr lang="en-US" dirty="0"/>
          </a:p>
          <a:p>
            <a:endParaRPr lang="en-US" dirty="0"/>
          </a:p>
        </p:txBody>
      </p:sp>
    </p:spTree>
    <p:extLst>
      <p:ext uri="{BB962C8B-B14F-4D97-AF65-F5344CB8AC3E}">
        <p14:creationId xmlns:p14="http://schemas.microsoft.com/office/powerpoint/2010/main" val="342179280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4098" name="Picture 2" descr="http://images.slideplayer.com/13/3859306/slides/slide_11.jpg"/>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685800" y="304800"/>
            <a:ext cx="7619999" cy="5715000"/>
          </a:xfrm>
          <a:prstGeom prst="rect">
            <a:avLst/>
          </a:prstGeom>
          <a:noFill/>
          <a:extLst>
            <a:ext uri="{909E8E84-426E-40dd-AFC4-6F175D3DCCD1}">
              <a14:hiddenFill xmlns:a14="http://schemas.microsoft.com/office/drawing/2010/main" xmlns="">
                <a:solidFill>
                  <a:srgbClr val="FFFFFF"/>
                </a:solidFill>
              </a14:hiddenFill>
            </a:ext>
          </a:extLst>
        </p:spPr>
      </p:pic>
      <p:cxnSp>
        <p:nvCxnSpPr>
          <p:cNvPr id="9" name="Straight Connector 8"/>
          <p:cNvCxnSpPr/>
          <p:nvPr/>
        </p:nvCxnSpPr>
        <p:spPr>
          <a:xfrm>
            <a:off x="76200" y="6324600"/>
            <a:ext cx="6019800" cy="0"/>
          </a:xfrm>
          <a:prstGeom prst="line">
            <a:avLst/>
          </a:prstGeom>
          <a:ln w="28575"/>
        </p:spPr>
        <p:style>
          <a:lnRef idx="1">
            <a:schemeClr val="accent6"/>
          </a:lnRef>
          <a:fillRef idx="0">
            <a:schemeClr val="accent6"/>
          </a:fillRef>
          <a:effectRef idx="0">
            <a:schemeClr val="accent6"/>
          </a:effectRef>
          <a:fontRef idx="minor">
            <a:schemeClr val="tx1"/>
          </a:fontRef>
        </p:style>
      </p:cxnSp>
      <p:sp>
        <p:nvSpPr>
          <p:cNvPr id="6" name="Title 4"/>
          <p:cNvSpPr>
            <a:spLocks noGrp="1"/>
          </p:cNvSpPr>
          <p:nvPr>
            <p:ph type="title"/>
          </p:nvPr>
        </p:nvSpPr>
        <p:spPr>
          <a:xfrm>
            <a:off x="0" y="0"/>
            <a:ext cx="9143999" cy="1143000"/>
          </a:xfrm>
        </p:spPr>
        <p:txBody>
          <a:bodyPr/>
          <a:lstStyle/>
          <a:p>
            <a:r>
              <a:rPr lang="en-US" b="1" dirty="0">
                <a:solidFill>
                  <a:schemeClr val="accent1"/>
                </a:solidFill>
                <a:latin typeface="Cambria" panose="02040503050406030204" pitchFamily="18" charset="0"/>
              </a:rPr>
              <a:t>Basic Anatomy</a:t>
            </a:r>
          </a:p>
        </p:txBody>
      </p:sp>
      <p:sp>
        <p:nvSpPr>
          <p:cNvPr id="12" name="Rectangle 11"/>
          <p:cNvSpPr/>
          <p:nvPr/>
        </p:nvSpPr>
        <p:spPr>
          <a:xfrm>
            <a:off x="4114800" y="1600200"/>
            <a:ext cx="685800" cy="685800"/>
          </a:xfrm>
          <a:prstGeom prst="rect">
            <a:avLst/>
          </a:prstGeom>
          <a:solidFill>
            <a:srgbClr val="FFFF00">
              <a:alpha val="21961"/>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4152898" y="2438400"/>
            <a:ext cx="876301" cy="457200"/>
          </a:xfrm>
          <a:prstGeom prst="rect">
            <a:avLst/>
          </a:prstGeom>
          <a:solidFill>
            <a:srgbClr val="FFFF00">
              <a:alpha val="21961"/>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4038599" y="3657600"/>
            <a:ext cx="990599" cy="381000"/>
          </a:xfrm>
          <a:prstGeom prst="rect">
            <a:avLst/>
          </a:prstGeom>
          <a:solidFill>
            <a:srgbClr val="FFFF00">
              <a:alpha val="21961"/>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7010400" y="2971799"/>
            <a:ext cx="609600" cy="292235"/>
          </a:xfrm>
          <a:prstGeom prst="rect">
            <a:avLst/>
          </a:prstGeom>
          <a:solidFill>
            <a:srgbClr val="FFFF00">
              <a:alpha val="21961"/>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74565696"/>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1009442" y="19772"/>
            <a:ext cx="7125113" cy="924475"/>
          </a:xfrm>
        </p:spPr>
        <p:txBody>
          <a:bodyPr/>
          <a:lstStyle/>
          <a:p>
            <a:pPr algn="ctr"/>
            <a:r>
              <a:rPr lang="en-US" dirty="0"/>
              <a:t>Studies Supporting Safety and Efficacy for PRP</a:t>
            </a:r>
          </a:p>
        </p:txBody>
      </p:sp>
      <p:sp>
        <p:nvSpPr>
          <p:cNvPr id="3" name="Content Placeholder 2"/>
          <p:cNvSpPr>
            <a:spLocks noGrp="1"/>
          </p:cNvSpPr>
          <p:nvPr>
            <p:ph idx="1"/>
          </p:nvPr>
        </p:nvSpPr>
        <p:spPr>
          <a:xfrm>
            <a:off x="1009443" y="1139608"/>
            <a:ext cx="7125112" cy="5470119"/>
          </a:xfrm>
        </p:spPr>
        <p:txBody>
          <a:bodyPr>
            <a:normAutofit/>
          </a:bodyPr>
          <a:lstStyle/>
          <a:p>
            <a:pPr marL="0" indent="0">
              <a:buNone/>
            </a:pPr>
            <a:r>
              <a:rPr lang="fi-FI" dirty="0"/>
              <a:t>1. Asian J </a:t>
            </a:r>
            <a:r>
              <a:rPr lang="fi-FI" dirty="0" err="1"/>
              <a:t>Androl</a:t>
            </a:r>
            <a:r>
              <a:rPr lang="fi-FI" dirty="0"/>
              <a:t>. 2009 Mar;11(2):215-21. </a:t>
            </a:r>
            <a:r>
              <a:rPr lang="fi-FI" dirty="0" err="1"/>
              <a:t>doi</a:t>
            </a:r>
            <a:r>
              <a:rPr lang="fi-FI" dirty="0"/>
              <a:t>: 10.1038/aja.2008.37. </a:t>
            </a:r>
            <a:r>
              <a:rPr lang="fi-FI" dirty="0" err="1"/>
              <a:t>Epub</a:t>
            </a:r>
            <a:r>
              <a:rPr lang="fi-FI" dirty="0"/>
              <a:t> 2009 Jan 19.</a:t>
            </a:r>
          </a:p>
          <a:p>
            <a:pPr marL="0" indent="0">
              <a:buNone/>
            </a:pPr>
            <a:r>
              <a:rPr lang="fi-FI" dirty="0"/>
              <a:t>The </a:t>
            </a:r>
            <a:r>
              <a:rPr lang="fi-FI" dirty="0" err="1"/>
              <a:t>effect</a:t>
            </a:r>
            <a:r>
              <a:rPr lang="fi-FI" dirty="0"/>
              <a:t> of </a:t>
            </a:r>
            <a:r>
              <a:rPr lang="fi-FI" dirty="0" err="1"/>
              <a:t>platelet-rich</a:t>
            </a:r>
            <a:r>
              <a:rPr lang="fi-FI" dirty="0"/>
              <a:t> plasma on </a:t>
            </a:r>
            <a:r>
              <a:rPr lang="fi-FI" dirty="0" err="1"/>
              <a:t>cavernous</a:t>
            </a:r>
            <a:r>
              <a:rPr lang="fi-FI" dirty="0"/>
              <a:t> </a:t>
            </a:r>
            <a:r>
              <a:rPr lang="fi-FI" dirty="0" err="1"/>
              <a:t>nerve</a:t>
            </a:r>
            <a:r>
              <a:rPr lang="fi-FI" dirty="0"/>
              <a:t> </a:t>
            </a:r>
            <a:r>
              <a:rPr lang="fi-FI" dirty="0" err="1"/>
              <a:t>regeneration</a:t>
            </a:r>
            <a:r>
              <a:rPr lang="fi-FI" dirty="0"/>
              <a:t> in a </a:t>
            </a:r>
            <a:r>
              <a:rPr lang="fi-FI" dirty="0" err="1"/>
              <a:t>ratModel</a:t>
            </a:r>
            <a:r>
              <a:rPr lang="fi-FI" dirty="0"/>
              <a:t>.</a:t>
            </a:r>
          </a:p>
          <a:p>
            <a:pPr marL="0" indent="0">
              <a:buNone/>
            </a:pPr>
            <a:r>
              <a:rPr lang="fi-FI" dirty="0" err="1"/>
              <a:t>Ding</a:t>
            </a:r>
            <a:r>
              <a:rPr lang="fi-FI" dirty="0"/>
              <a:t> XG, Li SW, </a:t>
            </a:r>
            <a:r>
              <a:rPr lang="fi-FI" dirty="0" err="1"/>
              <a:t>Zheng</a:t>
            </a:r>
            <a:r>
              <a:rPr lang="fi-FI" dirty="0"/>
              <a:t> XM, </a:t>
            </a:r>
            <a:r>
              <a:rPr lang="fi-FI" dirty="0" err="1"/>
              <a:t>Hu</a:t>
            </a:r>
            <a:r>
              <a:rPr lang="fi-FI" dirty="0"/>
              <a:t> LQ, </a:t>
            </a:r>
            <a:r>
              <a:rPr lang="fi-FI" dirty="0" err="1"/>
              <a:t>Hu</a:t>
            </a:r>
            <a:r>
              <a:rPr lang="fi-FI" dirty="0"/>
              <a:t> WL, Luo Y. </a:t>
            </a:r>
            <a:r>
              <a:rPr lang="fi-FI" dirty="0" err="1"/>
              <a:t>Research</a:t>
            </a:r>
            <a:r>
              <a:rPr lang="fi-FI" dirty="0"/>
              <a:t> Center of </a:t>
            </a:r>
            <a:r>
              <a:rPr lang="fi-FI" dirty="0" err="1"/>
              <a:t>Urology</a:t>
            </a:r>
            <a:r>
              <a:rPr lang="fi-FI" dirty="0"/>
              <a:t> and </a:t>
            </a:r>
            <a:r>
              <a:rPr lang="fi-FI" dirty="0" err="1"/>
              <a:t>Andrology</a:t>
            </a:r>
            <a:r>
              <a:rPr lang="fi-FI" dirty="0"/>
              <a:t>, </a:t>
            </a:r>
            <a:r>
              <a:rPr lang="fi-FI" dirty="0" err="1"/>
              <a:t>Zhongnan</a:t>
            </a:r>
            <a:r>
              <a:rPr lang="fi-FI" dirty="0"/>
              <a:t> </a:t>
            </a:r>
            <a:r>
              <a:rPr lang="fi-FI" dirty="0" err="1"/>
              <a:t>Hospital</a:t>
            </a:r>
            <a:r>
              <a:rPr lang="fi-FI" dirty="0"/>
              <a:t>, Wuhan </a:t>
            </a:r>
            <a:r>
              <a:rPr lang="fi-FI" dirty="0" err="1"/>
              <a:t>University</a:t>
            </a:r>
            <a:r>
              <a:rPr lang="fi-FI" dirty="0"/>
              <a:t>, Wuhan 430071, China.</a:t>
            </a:r>
          </a:p>
          <a:p>
            <a:pPr marL="0" indent="0">
              <a:buNone/>
            </a:pPr>
            <a:endParaRPr lang="fi-FI" dirty="0"/>
          </a:p>
          <a:p>
            <a:pPr marL="0" indent="0">
              <a:buNone/>
            </a:pPr>
            <a:r>
              <a:rPr lang="en-US" dirty="0"/>
              <a:t>These results show that the application of PRP to the site of CN-crush injury facilitates nerve regeneration and recovery of erectile function. Our research indicates that clinical application of PRP has potential repairing effect on CN and peripheral nerves.</a:t>
            </a:r>
          </a:p>
          <a:p>
            <a:pPr marL="0" indent="0">
              <a:buNone/>
            </a:pPr>
            <a:endParaRPr lang="en-US" dirty="0"/>
          </a:p>
          <a:p>
            <a:pPr marL="0" indent="0">
              <a:buNone/>
            </a:pPr>
            <a:endParaRPr lang="cs-CZ" dirty="0"/>
          </a:p>
        </p:txBody>
      </p:sp>
    </p:spTree>
    <p:extLst>
      <p:ext uri="{BB962C8B-B14F-4D97-AF65-F5344CB8AC3E}">
        <p14:creationId xmlns:p14="http://schemas.microsoft.com/office/powerpoint/2010/main" val="3225591720"/>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Regenerative Medicine/Anti-Aging Markets </a:t>
            </a:r>
          </a:p>
        </p:txBody>
      </p:sp>
      <p:sp>
        <p:nvSpPr>
          <p:cNvPr id="3" name="Content Placeholder 2"/>
          <p:cNvSpPr>
            <a:spLocks noGrp="1"/>
          </p:cNvSpPr>
          <p:nvPr>
            <p:ph idx="1"/>
          </p:nvPr>
        </p:nvSpPr>
        <p:spPr/>
        <p:txBody>
          <a:bodyPr>
            <a:normAutofit/>
          </a:bodyPr>
          <a:lstStyle/>
          <a:p>
            <a:r>
              <a:rPr lang="en-US" sz="2800" dirty="0"/>
              <a:t>Sports Medicine/Pain Management-</a:t>
            </a:r>
          </a:p>
          <a:p>
            <a:pPr marL="0" indent="0">
              <a:buNone/>
            </a:pPr>
            <a:r>
              <a:rPr lang="en-US" sz="2800" dirty="0"/>
              <a:t>                MSK injections</a:t>
            </a:r>
          </a:p>
        </p:txBody>
      </p:sp>
    </p:spTree>
    <p:extLst>
      <p:ext uri="{BB962C8B-B14F-4D97-AF65-F5344CB8AC3E}">
        <p14:creationId xmlns:p14="http://schemas.microsoft.com/office/powerpoint/2010/main" val="2382607147"/>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1009442" y="213486"/>
            <a:ext cx="7125113" cy="924475"/>
          </a:xfrm>
        </p:spPr>
        <p:txBody>
          <a:bodyPr/>
          <a:lstStyle/>
          <a:p>
            <a:pPr algn="ctr"/>
            <a:r>
              <a:rPr lang="en-US" dirty="0"/>
              <a:t>Statistics</a:t>
            </a:r>
          </a:p>
        </p:txBody>
      </p:sp>
      <p:sp>
        <p:nvSpPr>
          <p:cNvPr id="3" name="Content Placeholder 2"/>
          <p:cNvSpPr>
            <a:spLocks noGrp="1"/>
          </p:cNvSpPr>
          <p:nvPr>
            <p:ph idx="1"/>
          </p:nvPr>
        </p:nvSpPr>
        <p:spPr>
          <a:xfrm>
            <a:off x="1009443" y="1338146"/>
            <a:ext cx="7125112" cy="5311621"/>
          </a:xfrm>
        </p:spPr>
        <p:txBody>
          <a:bodyPr>
            <a:normAutofit fontScale="92500" lnSpcReduction="20000"/>
          </a:bodyPr>
          <a:lstStyle/>
          <a:p>
            <a:r>
              <a:rPr lang="en-US" dirty="0"/>
              <a:t>Musculoskeletal disorders and diseases are the leading cause of disability in the United States and account for more than one-half of all chronic conditions in people over 50 years of age in developed countries. One in two adults report a musculoskeletal condition requiring medical attention.</a:t>
            </a:r>
          </a:p>
          <a:p>
            <a:r>
              <a:rPr lang="en-US" dirty="0"/>
              <a:t>Annual direct and indirect costs for bone and joint health are 950 billion – 7.4% of the gross domestic product. (2006)</a:t>
            </a:r>
          </a:p>
          <a:p>
            <a:endParaRPr lang="en-US" b="1" dirty="0"/>
          </a:p>
          <a:p>
            <a:r>
              <a:rPr lang="en-US" dirty="0"/>
              <a:t>The Sports Medicine Practitioners industry is in the growth stage of its life cycle, with revenue expected to grow at a faster rate than US GDP.(</a:t>
            </a:r>
            <a:r>
              <a:rPr lang="en-US" dirty="0" err="1"/>
              <a:t>IBISWorld’s</a:t>
            </a:r>
            <a:r>
              <a:rPr lang="en-US" dirty="0"/>
              <a:t> Sports Medicine Practitioners market research report)</a:t>
            </a:r>
          </a:p>
          <a:p>
            <a:r>
              <a:rPr lang="en-US" dirty="0"/>
              <a:t> There are approximately 10,000 board certified physiatrists in the United States who are trained to diagnose, treat, and direct a rehabilitation plan that provides the best possible patient outcomes focusing on functional ability and quality of life.</a:t>
            </a:r>
          </a:p>
          <a:p>
            <a:r>
              <a:rPr lang="en-US" dirty="0">
                <a:hlinkClick r:id="rId3"/>
              </a:rPr>
              <a:t>http://health.usnews.com/doctors/location-index/pain-management-specialists</a:t>
            </a:r>
            <a:endParaRPr lang="en-US" dirty="0"/>
          </a:p>
          <a:p>
            <a:endParaRPr lang="en-US" dirty="0"/>
          </a:p>
        </p:txBody>
      </p:sp>
    </p:spTree>
    <p:extLst>
      <p:ext uri="{BB962C8B-B14F-4D97-AF65-F5344CB8AC3E}">
        <p14:creationId xmlns:p14="http://schemas.microsoft.com/office/powerpoint/2010/main" val="3632549205"/>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Call points for MSK Injections</a:t>
            </a:r>
          </a:p>
        </p:txBody>
      </p:sp>
      <p:sp>
        <p:nvSpPr>
          <p:cNvPr id="3" name="Content Placeholder 2"/>
          <p:cNvSpPr>
            <a:spLocks noGrp="1"/>
          </p:cNvSpPr>
          <p:nvPr>
            <p:ph idx="1"/>
          </p:nvPr>
        </p:nvSpPr>
        <p:spPr/>
        <p:txBody>
          <a:bodyPr/>
          <a:lstStyle/>
          <a:p>
            <a:r>
              <a:rPr lang="en-US" dirty="0"/>
              <a:t>Non-operative Sports Medicine/</a:t>
            </a:r>
            <a:r>
              <a:rPr lang="en-US" dirty="0" err="1"/>
              <a:t>Prolotherapists</a:t>
            </a:r>
            <a:endParaRPr lang="en-US" dirty="0"/>
          </a:p>
          <a:p>
            <a:r>
              <a:rPr lang="en-US" dirty="0"/>
              <a:t>Pain Management</a:t>
            </a:r>
            <a:r>
              <a:rPr lang="en-US" dirty="0">
                <a:sym typeface="Wingdings"/>
              </a:rPr>
              <a:t> Anesthesiologist/Physiatrist/PM&amp;R</a:t>
            </a:r>
          </a:p>
          <a:p>
            <a:r>
              <a:rPr lang="en-US" dirty="0">
                <a:sym typeface="Wingdings"/>
              </a:rPr>
              <a:t>DO’s and Interventional Radiologist</a:t>
            </a:r>
          </a:p>
          <a:p>
            <a:r>
              <a:rPr lang="en-US" dirty="0">
                <a:sym typeface="Wingdings"/>
              </a:rPr>
              <a:t>Spine Surgeons </a:t>
            </a:r>
            <a:r>
              <a:rPr lang="en-US" dirty="0" err="1">
                <a:sym typeface="Wingdings"/>
              </a:rPr>
              <a:t>Neuro</a:t>
            </a:r>
            <a:r>
              <a:rPr lang="en-US" dirty="0">
                <a:sym typeface="Wingdings"/>
              </a:rPr>
              <a:t> and Ortho</a:t>
            </a:r>
          </a:p>
          <a:p>
            <a:r>
              <a:rPr lang="en-US" dirty="0">
                <a:sym typeface="Wingdings"/>
              </a:rPr>
              <a:t>Podiatrists</a:t>
            </a:r>
          </a:p>
          <a:p>
            <a:r>
              <a:rPr lang="en-US" dirty="0">
                <a:sym typeface="Wingdings"/>
              </a:rPr>
              <a:t>Orthopedic Surgeons</a:t>
            </a:r>
          </a:p>
          <a:p>
            <a:endParaRPr lang="en-US" dirty="0"/>
          </a:p>
        </p:txBody>
      </p:sp>
    </p:spTree>
    <p:extLst>
      <p:ext uri="{BB962C8B-B14F-4D97-AF65-F5344CB8AC3E}">
        <p14:creationId xmlns:p14="http://schemas.microsoft.com/office/powerpoint/2010/main" val="2847468307"/>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Why the interest</a:t>
            </a:r>
          </a:p>
        </p:txBody>
      </p:sp>
      <p:sp>
        <p:nvSpPr>
          <p:cNvPr id="3" name="Content Placeholder 2"/>
          <p:cNvSpPr>
            <a:spLocks noGrp="1"/>
          </p:cNvSpPr>
          <p:nvPr>
            <p:ph idx="1"/>
          </p:nvPr>
        </p:nvSpPr>
        <p:spPr>
          <a:xfrm>
            <a:off x="304800" y="1600200"/>
            <a:ext cx="4419600" cy="4953000"/>
          </a:xfrm>
        </p:spPr>
        <p:txBody>
          <a:bodyPr/>
          <a:lstStyle/>
          <a:p>
            <a:r>
              <a:rPr lang="en-US" dirty="0" err="1"/>
              <a:t>Autologous</a:t>
            </a:r>
            <a:endParaRPr lang="en-US" dirty="0"/>
          </a:p>
          <a:p>
            <a:r>
              <a:rPr lang="en-US" dirty="0"/>
              <a:t>Enhanced healing</a:t>
            </a:r>
          </a:p>
          <a:p>
            <a:r>
              <a:rPr lang="en-US" dirty="0"/>
              <a:t>Potential enhancement of recruitment, proliferation and differentiation of cells that are involved in healing and regeneration</a:t>
            </a:r>
          </a:p>
        </p:txBody>
      </p:sp>
      <p:pic>
        <p:nvPicPr>
          <p:cNvPr id="41986" name="Picture 2" descr="http://i50.photobucket.com/albums/f323/cancunbarbie/Steelers/hines_ward14.jpg"/>
          <p:cNvPicPr>
            <a:picLocks noChangeAspect="1" noChangeArrowheads="1"/>
          </p:cNvPicPr>
          <p:nvPr/>
        </p:nvPicPr>
        <p:blipFill>
          <a:blip r:embed="rId3" cstate="print"/>
          <a:srcRect/>
          <a:stretch>
            <a:fillRect/>
          </a:stretch>
        </p:blipFill>
        <p:spPr bwMode="auto">
          <a:xfrm>
            <a:off x="4572000" y="1524000"/>
            <a:ext cx="4286250" cy="4924425"/>
          </a:xfrm>
          <a:prstGeom prst="rect">
            <a:avLst/>
          </a:prstGeom>
          <a:noFill/>
        </p:spPr>
      </p:pic>
      <p:sp>
        <p:nvSpPr>
          <p:cNvPr id="5" name="TextBox 4"/>
          <p:cNvSpPr txBox="1"/>
          <p:nvPr/>
        </p:nvSpPr>
        <p:spPr>
          <a:xfrm>
            <a:off x="5943600" y="6488668"/>
            <a:ext cx="1381532" cy="369332"/>
          </a:xfrm>
          <a:prstGeom prst="rect">
            <a:avLst/>
          </a:prstGeom>
          <a:noFill/>
        </p:spPr>
        <p:txBody>
          <a:bodyPr wrap="none" rtlCol="0">
            <a:spAutoFit/>
          </a:bodyPr>
          <a:lstStyle/>
          <a:p>
            <a:r>
              <a:rPr lang="en-US" dirty="0"/>
              <a:t>Hines Ward</a:t>
            </a:r>
          </a:p>
        </p:txBody>
      </p:sp>
    </p:spTree>
    <p:extLst>
      <p:ext uri="{BB962C8B-B14F-4D97-AF65-F5344CB8AC3E}">
        <p14:creationId xmlns:p14="http://schemas.microsoft.com/office/powerpoint/2010/main" val="733169488"/>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PRP Nomenclature Defined</a:t>
            </a:r>
          </a:p>
        </p:txBody>
      </p:sp>
      <p:sp>
        <p:nvSpPr>
          <p:cNvPr id="3" name="Content Placeholder 2"/>
          <p:cNvSpPr>
            <a:spLocks noGrp="1"/>
          </p:cNvSpPr>
          <p:nvPr>
            <p:ph idx="1"/>
          </p:nvPr>
        </p:nvSpPr>
        <p:spPr/>
        <p:txBody>
          <a:bodyPr/>
          <a:lstStyle/>
          <a:p>
            <a:pPr marL="0" indent="0">
              <a:buNone/>
            </a:pPr>
            <a:r>
              <a:rPr lang="en-US" sz="2400" dirty="0"/>
              <a:t>A tissue graft incorporating autologous growth factors and/ or autologous undifferentiated cells in a cellular matrix whose design depends on the receptor site and tissue of regeneration. (Crane, et al; 2008)</a:t>
            </a:r>
          </a:p>
          <a:p>
            <a:pPr marL="0" indent="0">
              <a:buNone/>
            </a:pPr>
            <a:endParaRPr lang="en-US" dirty="0"/>
          </a:p>
          <a:p>
            <a:pPr marL="0" indent="0">
              <a:buNone/>
            </a:pPr>
            <a:endParaRPr lang="en-US" dirty="0"/>
          </a:p>
          <a:p>
            <a:pPr marL="0" indent="0">
              <a:buNone/>
            </a:pPr>
            <a:endParaRPr lang="en-US" dirty="0"/>
          </a:p>
          <a:p>
            <a:pPr marL="0" indent="0">
              <a:buNone/>
            </a:pPr>
            <a:endParaRPr lang="en-US" dirty="0"/>
          </a:p>
        </p:txBody>
      </p:sp>
    </p:spTree>
    <p:extLst>
      <p:ext uri="{BB962C8B-B14F-4D97-AF65-F5344CB8AC3E}">
        <p14:creationId xmlns:p14="http://schemas.microsoft.com/office/powerpoint/2010/main" val="390550784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945305" y="675724"/>
            <a:ext cx="7125113" cy="606145"/>
          </a:xfrm>
        </p:spPr>
        <p:txBody>
          <a:bodyPr>
            <a:normAutofit/>
          </a:bodyPr>
          <a:lstStyle/>
          <a:p>
            <a:r>
              <a:rPr lang="en-US" dirty="0"/>
              <a:t>What is a Platelet?</a:t>
            </a:r>
          </a:p>
        </p:txBody>
      </p:sp>
      <p:sp>
        <p:nvSpPr>
          <p:cNvPr id="2" name="Content Placeholder 1"/>
          <p:cNvSpPr>
            <a:spLocks noGrp="1"/>
          </p:cNvSpPr>
          <p:nvPr>
            <p:ph idx="1"/>
          </p:nvPr>
        </p:nvSpPr>
        <p:spPr>
          <a:xfrm>
            <a:off x="914400" y="1563879"/>
            <a:ext cx="8001000" cy="1590041"/>
          </a:xfrm>
        </p:spPr>
        <p:txBody>
          <a:bodyPr>
            <a:normAutofit fontScale="85000" lnSpcReduction="10000"/>
          </a:bodyPr>
          <a:lstStyle/>
          <a:p>
            <a:pPr>
              <a:spcBef>
                <a:spcPts val="2400"/>
              </a:spcBef>
            </a:pPr>
            <a:r>
              <a:rPr lang="en-US" sz="1900" dirty="0"/>
              <a:t>Platelets or </a:t>
            </a:r>
            <a:r>
              <a:rPr lang="en-US" sz="1900" dirty="0" err="1"/>
              <a:t>Thrombocytes</a:t>
            </a:r>
            <a:r>
              <a:rPr lang="en-US" sz="1900" dirty="0"/>
              <a:t> are small disc-like, colorless, </a:t>
            </a:r>
            <a:r>
              <a:rPr lang="en-US" sz="1900" dirty="0" err="1"/>
              <a:t>anuclear</a:t>
            </a:r>
            <a:r>
              <a:rPr lang="en-US" sz="1900" dirty="0"/>
              <a:t> cells that play a major role in the coagulation and healing process. </a:t>
            </a:r>
          </a:p>
          <a:p>
            <a:pPr>
              <a:spcBef>
                <a:spcPts val="2400"/>
              </a:spcBef>
            </a:pPr>
            <a:r>
              <a:rPr lang="en-US" sz="1900" dirty="0"/>
              <a:t>Activated platelets will releases key growth factors involved in healing and tissue regeneration.</a:t>
            </a:r>
          </a:p>
          <a:p>
            <a:pPr marL="0" indent="0">
              <a:buNone/>
            </a:pPr>
            <a:endParaRPr lang="en-US" sz="2400" dirty="0"/>
          </a:p>
        </p:txBody>
      </p:sp>
      <p:pic>
        <p:nvPicPr>
          <p:cNvPr id="4" name="Picture 3" descr="Resting Platelets.gif"/>
          <p:cNvPicPr>
            <a:picLocks noChangeAspect="1"/>
          </p:cNvPicPr>
          <p:nvPr/>
        </p:nvPicPr>
        <p:blipFill>
          <a:blip r:embed="rId3" cstate="print"/>
          <a:stretch>
            <a:fillRect/>
          </a:stretch>
        </p:blipFill>
        <p:spPr>
          <a:xfrm>
            <a:off x="914400" y="3962129"/>
            <a:ext cx="3810000" cy="2533650"/>
          </a:xfrm>
          <a:prstGeom prst="rect">
            <a:avLst/>
          </a:prstGeom>
        </p:spPr>
      </p:pic>
      <p:pic>
        <p:nvPicPr>
          <p:cNvPr id="5" name="Picture 4" descr="Activated Platelets.gif"/>
          <p:cNvPicPr>
            <a:picLocks noChangeAspect="1"/>
          </p:cNvPicPr>
          <p:nvPr/>
        </p:nvPicPr>
        <p:blipFill>
          <a:blip r:embed="rId4" cstate="print"/>
          <a:stretch>
            <a:fillRect/>
          </a:stretch>
        </p:blipFill>
        <p:spPr>
          <a:xfrm>
            <a:off x="5105400" y="3962129"/>
            <a:ext cx="3810000" cy="2543175"/>
          </a:xfrm>
          <a:prstGeom prst="rect">
            <a:avLst/>
          </a:prstGeom>
        </p:spPr>
      </p:pic>
      <p:sp>
        <p:nvSpPr>
          <p:cNvPr id="6" name="TextBox 5"/>
          <p:cNvSpPr txBox="1"/>
          <p:nvPr/>
        </p:nvSpPr>
        <p:spPr>
          <a:xfrm>
            <a:off x="1433818" y="3592797"/>
            <a:ext cx="3074044" cy="369332"/>
          </a:xfrm>
          <a:prstGeom prst="rect">
            <a:avLst/>
          </a:prstGeom>
          <a:noFill/>
        </p:spPr>
        <p:txBody>
          <a:bodyPr wrap="square" rtlCol="0">
            <a:spAutoFit/>
          </a:bodyPr>
          <a:lstStyle/>
          <a:p>
            <a:r>
              <a:rPr lang="en-US" dirty="0"/>
              <a:t>Resting platelet</a:t>
            </a:r>
          </a:p>
        </p:txBody>
      </p:sp>
      <p:sp>
        <p:nvSpPr>
          <p:cNvPr id="7" name="TextBox 6"/>
          <p:cNvSpPr txBox="1"/>
          <p:nvPr/>
        </p:nvSpPr>
        <p:spPr>
          <a:xfrm>
            <a:off x="5885479" y="3592797"/>
            <a:ext cx="2872576" cy="369332"/>
          </a:xfrm>
          <a:prstGeom prst="rect">
            <a:avLst/>
          </a:prstGeom>
          <a:noFill/>
        </p:spPr>
        <p:txBody>
          <a:bodyPr wrap="square" rtlCol="0">
            <a:spAutoFit/>
          </a:bodyPr>
          <a:lstStyle/>
          <a:p>
            <a:r>
              <a:rPr lang="en-US" dirty="0"/>
              <a:t>Activated platelet</a:t>
            </a:r>
          </a:p>
        </p:txBody>
      </p:sp>
    </p:spTree>
    <p:extLst>
      <p:ext uri="{BB962C8B-B14F-4D97-AF65-F5344CB8AC3E}">
        <p14:creationId xmlns:p14="http://schemas.microsoft.com/office/powerpoint/2010/main" val="3980733825"/>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029" name="Title 4"/>
          <p:cNvSpPr>
            <a:spLocks noGrp="1"/>
          </p:cNvSpPr>
          <p:nvPr>
            <p:ph type="title"/>
          </p:nvPr>
        </p:nvSpPr>
        <p:spPr bwMode="auto">
          <a:ln>
            <a:miter lim="800000"/>
            <a:headEnd/>
            <a:tailEnd/>
          </a:ln>
        </p:spPr>
        <p:txBody>
          <a:bodyPr vert="horz" wrap="square" lIns="91440" tIns="45720" rIns="91440" bIns="45720" numCol="1" compatLnSpc="1">
            <a:prstTxWarp prst="textNoShape">
              <a:avLst/>
            </a:prstTxWarp>
          </a:bodyPr>
          <a:lstStyle/>
          <a:p>
            <a:r>
              <a:rPr lang="en-US" dirty="0"/>
              <a:t> Natural, Biologic Processes</a:t>
            </a:r>
          </a:p>
        </p:txBody>
      </p:sp>
      <p:sp>
        <p:nvSpPr>
          <p:cNvPr id="1046" name="Text Box 5"/>
          <p:cNvSpPr txBox="1">
            <a:spLocks noChangeArrowheads="1"/>
          </p:cNvSpPr>
          <p:nvPr/>
        </p:nvSpPr>
        <p:spPr bwMode="auto">
          <a:xfrm>
            <a:off x="1605698" y="3314178"/>
            <a:ext cx="2340320" cy="461665"/>
          </a:xfrm>
          <a:prstGeom prst="rect">
            <a:avLst/>
          </a:prstGeom>
          <a:noFill/>
          <a:ln w="9525">
            <a:noFill/>
            <a:miter lim="800000"/>
            <a:headEnd/>
            <a:tailEnd/>
          </a:ln>
        </p:spPr>
        <p:txBody>
          <a:bodyPr wrap="none">
            <a:spAutoFit/>
          </a:bodyPr>
          <a:lstStyle/>
          <a:p>
            <a:pPr algn="r" eaLnBrk="0" hangingPunct="0"/>
            <a:r>
              <a:rPr lang="en-US" sz="2400" b="1" dirty="0">
                <a:solidFill>
                  <a:sysClr val="windowText" lastClr="000000"/>
                </a:solidFill>
              </a:rPr>
              <a:t>Chemoattraction</a:t>
            </a:r>
          </a:p>
        </p:txBody>
      </p:sp>
      <p:pic>
        <p:nvPicPr>
          <p:cNvPr id="1044" name="Picture 7"/>
          <p:cNvPicPr preferRelativeResize="0">
            <a:picLocks noChangeArrowheads="1"/>
          </p:cNvPicPr>
          <p:nvPr/>
        </p:nvPicPr>
        <p:blipFill>
          <a:blip r:embed="rId3" cstate="print">
            <a:lum bright="6000"/>
          </a:blip>
          <a:srcRect/>
          <a:stretch>
            <a:fillRect/>
          </a:stretch>
        </p:blipFill>
        <p:spPr bwMode="auto">
          <a:xfrm>
            <a:off x="5931989" y="1447800"/>
            <a:ext cx="2194560" cy="1828800"/>
          </a:xfrm>
          <a:prstGeom prst="rect">
            <a:avLst/>
          </a:prstGeom>
          <a:noFill/>
          <a:ln w="12700">
            <a:solidFill>
              <a:schemeClr val="tx1"/>
            </a:solidFill>
            <a:miter lim="800000"/>
            <a:headEnd/>
            <a:tailEnd/>
          </a:ln>
          <a:effectLst>
            <a:outerShdw blurRad="254000" dist="76200" dir="3000000" algn="tl" rotWithShape="0">
              <a:prstClr val="black">
                <a:alpha val="60000"/>
              </a:prstClr>
            </a:outerShdw>
          </a:effectLst>
        </p:spPr>
      </p:pic>
      <p:sp>
        <p:nvSpPr>
          <p:cNvPr id="1045" name="Text Box 8"/>
          <p:cNvSpPr txBox="1">
            <a:spLocks noChangeArrowheads="1"/>
          </p:cNvSpPr>
          <p:nvPr/>
        </p:nvSpPr>
        <p:spPr bwMode="auto">
          <a:xfrm>
            <a:off x="6306864" y="3314178"/>
            <a:ext cx="1439817" cy="461665"/>
          </a:xfrm>
          <a:prstGeom prst="rect">
            <a:avLst/>
          </a:prstGeom>
          <a:noFill/>
          <a:ln w="9525">
            <a:noFill/>
            <a:miter lim="800000"/>
            <a:headEnd/>
            <a:tailEnd/>
          </a:ln>
        </p:spPr>
        <p:txBody>
          <a:bodyPr wrap="none">
            <a:spAutoFit/>
          </a:bodyPr>
          <a:lstStyle/>
          <a:p>
            <a:pPr algn="r" eaLnBrk="0" hangingPunct="0"/>
            <a:r>
              <a:rPr lang="en-US" sz="2400" b="1" dirty="0">
                <a:solidFill>
                  <a:sysClr val="windowText" lastClr="000000"/>
                </a:solidFill>
              </a:rPr>
              <a:t>Migration</a:t>
            </a:r>
          </a:p>
        </p:txBody>
      </p:sp>
      <p:sp>
        <p:nvSpPr>
          <p:cNvPr id="1043" name="Text Box 11"/>
          <p:cNvSpPr txBox="1">
            <a:spLocks noChangeArrowheads="1"/>
          </p:cNvSpPr>
          <p:nvPr/>
        </p:nvSpPr>
        <p:spPr bwMode="auto">
          <a:xfrm>
            <a:off x="6132965" y="5796517"/>
            <a:ext cx="1781705" cy="461665"/>
          </a:xfrm>
          <a:prstGeom prst="rect">
            <a:avLst/>
          </a:prstGeom>
          <a:noFill/>
          <a:ln w="9525">
            <a:noFill/>
            <a:miter lim="800000"/>
            <a:headEnd/>
            <a:tailEnd/>
          </a:ln>
        </p:spPr>
        <p:txBody>
          <a:bodyPr wrap="none">
            <a:spAutoFit/>
          </a:bodyPr>
          <a:lstStyle/>
          <a:p>
            <a:pPr algn="r" eaLnBrk="0" hangingPunct="0"/>
            <a:r>
              <a:rPr lang="en-US" sz="2400" b="1" dirty="0">
                <a:solidFill>
                  <a:schemeClr val="bg1"/>
                </a:solidFill>
              </a:rPr>
              <a:t>Proliferation</a:t>
            </a:r>
          </a:p>
        </p:txBody>
      </p:sp>
      <p:sp>
        <p:nvSpPr>
          <p:cNvPr id="17" name="Text Box 14"/>
          <p:cNvSpPr txBox="1">
            <a:spLocks noChangeArrowheads="1"/>
          </p:cNvSpPr>
          <p:nvPr/>
        </p:nvSpPr>
        <p:spPr bwMode="auto">
          <a:xfrm>
            <a:off x="1749935" y="5796517"/>
            <a:ext cx="2068002" cy="461665"/>
          </a:xfrm>
          <a:prstGeom prst="rect">
            <a:avLst/>
          </a:prstGeom>
          <a:noFill/>
          <a:ln w="9525">
            <a:noFill/>
            <a:miter lim="800000"/>
            <a:headEnd/>
            <a:tailEnd/>
          </a:ln>
          <a:effectLst/>
        </p:spPr>
        <p:txBody>
          <a:bodyPr wrap="none">
            <a:spAutoFit/>
          </a:bodyPr>
          <a:lstStyle/>
          <a:p>
            <a:pPr algn="r" eaLnBrk="0" hangingPunct="0">
              <a:defRPr/>
            </a:pPr>
            <a:r>
              <a:rPr lang="en-US" sz="2400" b="1" dirty="0">
                <a:solidFill>
                  <a:sysClr val="windowText" lastClr="000000"/>
                </a:solidFill>
                <a:cs typeface="Arial" charset="0"/>
              </a:rPr>
              <a:t>Differentiation</a:t>
            </a:r>
            <a:endParaRPr lang="en-US" sz="2400" b="1" dirty="0">
              <a:solidFill>
                <a:sysClr val="windowText" lastClr="000000"/>
              </a:solidFill>
              <a:effectLst>
                <a:outerShdw blurRad="38100" dist="38100" dir="2700000" algn="tl">
                  <a:srgbClr val="000000"/>
                </a:outerShdw>
              </a:effectLst>
              <a:cs typeface="Arial" charset="0"/>
            </a:endParaRPr>
          </a:p>
        </p:txBody>
      </p:sp>
      <p:sp>
        <p:nvSpPr>
          <p:cNvPr id="18" name="AutoShape 15"/>
          <p:cNvSpPr>
            <a:spLocks noChangeArrowheads="1"/>
          </p:cNvSpPr>
          <p:nvPr/>
        </p:nvSpPr>
        <p:spPr bwMode="auto">
          <a:xfrm>
            <a:off x="8146823" y="2195058"/>
            <a:ext cx="858837" cy="2924856"/>
          </a:xfrm>
          <a:prstGeom prst="curvedLeftArrow">
            <a:avLst>
              <a:gd name="adj1" fmla="val 32357"/>
              <a:gd name="adj2" fmla="val 74122"/>
              <a:gd name="adj3" fmla="val 32903"/>
            </a:avLst>
          </a:prstGeom>
          <a:solidFill>
            <a:srgbClr val="FFC000"/>
          </a:solidFill>
          <a:ln w="9525">
            <a:solidFill>
              <a:schemeClr val="tx1"/>
            </a:solidFill>
            <a:miter lim="800000"/>
            <a:headEnd/>
            <a:tailEnd/>
          </a:ln>
        </p:spPr>
        <p:txBody>
          <a:bodyPr wrap="none" anchor="ctr"/>
          <a:lstStyle/>
          <a:p>
            <a:pPr algn="ctr" eaLnBrk="0" hangingPunct="0"/>
            <a:endParaRPr lang="en-US" sz="2400">
              <a:ln>
                <a:solidFill>
                  <a:sysClr val="windowText" lastClr="000000"/>
                </a:solidFill>
              </a:ln>
              <a:solidFill>
                <a:srgbClr val="FFFF00"/>
              </a:solidFill>
              <a:latin typeface="Times New Roman" pitchFamily="18" charset="0"/>
            </a:endParaRPr>
          </a:p>
        </p:txBody>
      </p:sp>
      <p:sp>
        <p:nvSpPr>
          <p:cNvPr id="19" name="AutoShape 16"/>
          <p:cNvSpPr>
            <a:spLocks noChangeArrowheads="1"/>
          </p:cNvSpPr>
          <p:nvPr/>
        </p:nvSpPr>
        <p:spPr bwMode="auto">
          <a:xfrm>
            <a:off x="3894137" y="4510541"/>
            <a:ext cx="2025650" cy="509587"/>
          </a:xfrm>
          <a:prstGeom prst="leftArrow">
            <a:avLst>
              <a:gd name="adj1" fmla="val 44620"/>
              <a:gd name="adj2" fmla="val 101751"/>
            </a:avLst>
          </a:prstGeom>
          <a:solidFill>
            <a:srgbClr val="FFC000"/>
          </a:solidFill>
          <a:ln w="9525">
            <a:solidFill>
              <a:schemeClr val="tx1"/>
            </a:solidFill>
            <a:miter lim="800000"/>
            <a:headEnd/>
            <a:tailEnd/>
          </a:ln>
        </p:spPr>
        <p:txBody>
          <a:bodyPr wrap="none" anchor="ctr"/>
          <a:lstStyle/>
          <a:p>
            <a:endParaRPr lang="en-US">
              <a:solidFill>
                <a:srgbClr val="FFFF00"/>
              </a:solidFill>
            </a:endParaRPr>
          </a:p>
        </p:txBody>
      </p:sp>
      <p:sp>
        <p:nvSpPr>
          <p:cNvPr id="20" name="AutoShape 17"/>
          <p:cNvSpPr>
            <a:spLocks noChangeArrowheads="1"/>
          </p:cNvSpPr>
          <p:nvPr/>
        </p:nvSpPr>
        <p:spPr bwMode="auto">
          <a:xfrm flipH="1">
            <a:off x="4489223" y="2091191"/>
            <a:ext cx="1447800" cy="509587"/>
          </a:xfrm>
          <a:prstGeom prst="leftArrow">
            <a:avLst>
              <a:gd name="adj1" fmla="val 44620"/>
              <a:gd name="adj2" fmla="val 62677"/>
            </a:avLst>
          </a:prstGeom>
          <a:solidFill>
            <a:srgbClr val="FFC000"/>
          </a:solidFill>
          <a:ln w="9525">
            <a:solidFill>
              <a:schemeClr val="tx1"/>
            </a:solidFill>
            <a:miter lim="800000"/>
            <a:headEnd/>
            <a:tailEnd/>
          </a:ln>
        </p:spPr>
        <p:txBody>
          <a:bodyPr wrap="none" anchor="ctr"/>
          <a:lstStyle/>
          <a:p>
            <a:endParaRPr lang="en-US">
              <a:solidFill>
                <a:srgbClr val="FFFF00"/>
              </a:solidFill>
            </a:endParaRPr>
          </a:p>
        </p:txBody>
      </p:sp>
      <p:pic>
        <p:nvPicPr>
          <p:cNvPr id="9223" name="Picture 7"/>
          <p:cNvPicPr preferRelativeResize="0">
            <a:picLocks noChangeArrowheads="1"/>
          </p:cNvPicPr>
          <p:nvPr/>
        </p:nvPicPr>
        <p:blipFill>
          <a:blip r:embed="rId4" cstate="print"/>
          <a:srcRect/>
          <a:stretch>
            <a:fillRect/>
          </a:stretch>
        </p:blipFill>
        <p:spPr bwMode="auto">
          <a:xfrm>
            <a:off x="5931989" y="3915228"/>
            <a:ext cx="2194560" cy="1828800"/>
          </a:xfrm>
          <a:prstGeom prst="rect">
            <a:avLst/>
          </a:prstGeom>
          <a:noFill/>
          <a:ln w="12700">
            <a:solidFill>
              <a:schemeClr val="tx1"/>
            </a:solidFill>
            <a:miter lim="800000"/>
            <a:headEnd/>
            <a:tailEnd/>
          </a:ln>
          <a:effectLst>
            <a:outerShdw blurRad="254000" dist="76200" dir="3000000" algn="tl" rotWithShape="0">
              <a:prstClr val="black">
                <a:alpha val="60000"/>
              </a:prstClr>
            </a:outerShdw>
          </a:effectLst>
        </p:spPr>
      </p:pic>
      <p:pic>
        <p:nvPicPr>
          <p:cNvPr id="9225" name="Picture 9"/>
          <p:cNvPicPr preferRelativeResize="0">
            <a:picLocks noChangeArrowheads="1"/>
          </p:cNvPicPr>
          <p:nvPr/>
        </p:nvPicPr>
        <p:blipFill>
          <a:blip r:embed="rId5" cstate="print"/>
          <a:srcRect/>
          <a:stretch>
            <a:fillRect/>
          </a:stretch>
        </p:blipFill>
        <p:spPr bwMode="auto">
          <a:xfrm>
            <a:off x="1684337" y="3915228"/>
            <a:ext cx="2194560" cy="1828800"/>
          </a:xfrm>
          <a:prstGeom prst="rect">
            <a:avLst/>
          </a:prstGeom>
          <a:noFill/>
          <a:ln w="12700">
            <a:solidFill>
              <a:schemeClr val="tx1"/>
            </a:solidFill>
            <a:miter lim="800000"/>
            <a:headEnd/>
            <a:tailEnd/>
          </a:ln>
          <a:effectLst>
            <a:outerShdw blurRad="254000" dist="76200" dir="3000000" algn="tl" rotWithShape="0">
              <a:prstClr val="black">
                <a:alpha val="60000"/>
              </a:prstClr>
            </a:outerShdw>
          </a:effectLst>
        </p:spPr>
      </p:pic>
      <p:pic>
        <p:nvPicPr>
          <p:cNvPr id="9226" name="Picture 10"/>
          <p:cNvPicPr>
            <a:picLocks noChangeAspect="1" noChangeArrowheads="1"/>
          </p:cNvPicPr>
          <p:nvPr/>
        </p:nvPicPr>
        <p:blipFill>
          <a:blip r:embed="rId6" cstate="print"/>
          <a:srcRect/>
          <a:stretch>
            <a:fillRect/>
          </a:stretch>
        </p:blipFill>
        <p:spPr bwMode="auto">
          <a:xfrm>
            <a:off x="1219200" y="1447800"/>
            <a:ext cx="3245100" cy="1828800"/>
          </a:xfrm>
          <a:prstGeom prst="rect">
            <a:avLst/>
          </a:prstGeom>
          <a:noFill/>
          <a:ln w="6350">
            <a:solidFill>
              <a:schemeClr val="tx1"/>
            </a:solidFill>
            <a:miter lim="800000"/>
            <a:headEnd/>
            <a:tailEnd/>
          </a:ln>
          <a:effectLst>
            <a:outerShdw blurRad="254000" dist="76200" dir="3000000" algn="tl" rotWithShape="0">
              <a:prstClr val="black">
                <a:alpha val="60000"/>
              </a:prstClr>
            </a:outerShdw>
          </a:effectLst>
        </p:spPr>
      </p:pic>
    </p:spTree>
    <p:extLst>
      <p:ext uri="{BB962C8B-B14F-4D97-AF65-F5344CB8AC3E}">
        <p14:creationId xmlns:p14="http://schemas.microsoft.com/office/powerpoint/2010/main" val="166535800"/>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xmlns:p14="http://schemas.microsoft.com/office/powerpoint/2010/mai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mph" presetSubtype="0" fill="hold" nodeType="clickEffect">
                                  <p:stCondLst>
                                    <p:cond delay="0"/>
                                  </p:stCondLst>
                                  <p:childTnLst>
                                    <p:animEffect transition="out" filter="fade">
                                      <p:cBhvr>
                                        <p:cTn id="6" dur="500" tmFilter="0, 0; .2, .5; .8, .5; 1, 0"/>
                                        <p:tgtEl>
                                          <p:spTgt spid="9226"/>
                                        </p:tgtEl>
                                      </p:cBhvr>
                                    </p:animEffect>
                                    <p:animScale>
                                      <p:cBhvr>
                                        <p:cTn id="7" dur="250" autoRev="1" fill="hold"/>
                                        <p:tgtEl>
                                          <p:spTgt spid="9226"/>
                                        </p:tgtEl>
                                      </p:cBhvr>
                                      <p:by x="105000" y="105000"/>
                                    </p:animScale>
                                  </p:childTnLst>
                                </p:cTn>
                              </p:par>
                            </p:childTnLst>
                          </p:cTn>
                        </p:par>
                        <p:par>
                          <p:cTn id="8" fill="hold">
                            <p:stCondLst>
                              <p:cond delay="500"/>
                            </p:stCondLst>
                            <p:childTnLst>
                              <p:par>
                                <p:cTn id="9" presetID="27" presetClass="emph" presetSubtype="0" repeatCount="4000" fill="remove" grpId="0" nodeType="afterEffect">
                                  <p:stCondLst>
                                    <p:cond delay="0"/>
                                  </p:stCondLst>
                                  <p:childTnLst>
                                    <p:animClr clrSpc="rgb" dir="cw">
                                      <p:cBhvr override="childStyle">
                                        <p:cTn id="10" dur="250" autoRev="1" fill="remove"/>
                                        <p:tgtEl>
                                          <p:spTgt spid="20"/>
                                        </p:tgtEl>
                                        <p:attrNameLst>
                                          <p:attrName>style.color</p:attrName>
                                        </p:attrNameLst>
                                      </p:cBhvr>
                                      <p:to>
                                        <a:schemeClr val="bg1"/>
                                      </p:to>
                                    </p:animClr>
                                    <p:animClr clrSpc="rgb" dir="cw">
                                      <p:cBhvr>
                                        <p:cTn id="11" dur="250" autoRev="1" fill="remove"/>
                                        <p:tgtEl>
                                          <p:spTgt spid="20"/>
                                        </p:tgtEl>
                                        <p:attrNameLst>
                                          <p:attrName>fillcolor</p:attrName>
                                        </p:attrNameLst>
                                      </p:cBhvr>
                                      <p:to>
                                        <a:schemeClr val="bg1"/>
                                      </p:to>
                                    </p:animClr>
                                    <p:set>
                                      <p:cBhvr>
                                        <p:cTn id="12" dur="250" autoRev="1" fill="remove"/>
                                        <p:tgtEl>
                                          <p:spTgt spid="20"/>
                                        </p:tgtEl>
                                        <p:attrNameLst>
                                          <p:attrName>fill.type</p:attrName>
                                        </p:attrNameLst>
                                      </p:cBhvr>
                                      <p:to>
                                        <p:strVal val="solid"/>
                                      </p:to>
                                    </p:set>
                                    <p:set>
                                      <p:cBhvr>
                                        <p:cTn id="13" dur="250" autoRev="1" fill="remove"/>
                                        <p:tgtEl>
                                          <p:spTgt spid="20"/>
                                        </p:tgtEl>
                                        <p:attrNameLst>
                                          <p:attrName>fill.on</p:attrName>
                                        </p:attrNameLst>
                                      </p:cBhvr>
                                      <p:to>
                                        <p:strVal val="true"/>
                                      </p:to>
                                    </p:set>
                                  </p:childTnLst>
                                </p:cTn>
                              </p:par>
                            </p:childTnLst>
                          </p:cTn>
                        </p:par>
                      </p:childTnLst>
                    </p:cTn>
                  </p:par>
                  <p:par>
                    <p:cTn id="14" fill="hold">
                      <p:stCondLst>
                        <p:cond delay="indefinite"/>
                      </p:stCondLst>
                      <p:childTnLst>
                        <p:par>
                          <p:cTn id="15" fill="hold">
                            <p:stCondLst>
                              <p:cond delay="0"/>
                            </p:stCondLst>
                            <p:childTnLst>
                              <p:par>
                                <p:cTn id="16" presetID="26" presetClass="emph" presetSubtype="0" fill="hold" nodeType="clickEffect">
                                  <p:stCondLst>
                                    <p:cond delay="0"/>
                                  </p:stCondLst>
                                  <p:childTnLst>
                                    <p:animEffect transition="out" filter="fade">
                                      <p:cBhvr>
                                        <p:cTn id="17" dur="500" tmFilter="0, 0; .2, .5; .8, .5; 1, 0"/>
                                        <p:tgtEl>
                                          <p:spTgt spid="1044"/>
                                        </p:tgtEl>
                                      </p:cBhvr>
                                    </p:animEffect>
                                    <p:animScale>
                                      <p:cBhvr>
                                        <p:cTn id="18" dur="250" autoRev="1" fill="hold"/>
                                        <p:tgtEl>
                                          <p:spTgt spid="1044"/>
                                        </p:tgtEl>
                                      </p:cBhvr>
                                      <p:by x="105000" y="105000"/>
                                    </p:animScale>
                                  </p:childTnLst>
                                </p:cTn>
                              </p:par>
                            </p:childTnLst>
                          </p:cTn>
                        </p:par>
                        <p:par>
                          <p:cTn id="19" fill="hold">
                            <p:stCondLst>
                              <p:cond delay="500"/>
                            </p:stCondLst>
                            <p:childTnLst>
                              <p:par>
                                <p:cTn id="20" presetID="27" presetClass="emph" presetSubtype="0" repeatCount="4000" fill="remove" grpId="0" nodeType="afterEffect">
                                  <p:stCondLst>
                                    <p:cond delay="0"/>
                                  </p:stCondLst>
                                  <p:childTnLst>
                                    <p:animClr clrSpc="rgb" dir="cw">
                                      <p:cBhvr override="childStyle">
                                        <p:cTn id="21" dur="250" autoRev="1" fill="remove"/>
                                        <p:tgtEl>
                                          <p:spTgt spid="18"/>
                                        </p:tgtEl>
                                        <p:attrNameLst>
                                          <p:attrName>style.color</p:attrName>
                                        </p:attrNameLst>
                                      </p:cBhvr>
                                      <p:to>
                                        <a:schemeClr val="bg1"/>
                                      </p:to>
                                    </p:animClr>
                                    <p:animClr clrSpc="rgb" dir="cw">
                                      <p:cBhvr>
                                        <p:cTn id="22" dur="250" autoRev="1" fill="remove"/>
                                        <p:tgtEl>
                                          <p:spTgt spid="18"/>
                                        </p:tgtEl>
                                        <p:attrNameLst>
                                          <p:attrName>fillcolor</p:attrName>
                                        </p:attrNameLst>
                                      </p:cBhvr>
                                      <p:to>
                                        <a:schemeClr val="bg1"/>
                                      </p:to>
                                    </p:animClr>
                                    <p:set>
                                      <p:cBhvr>
                                        <p:cTn id="23" dur="250" autoRev="1" fill="remove"/>
                                        <p:tgtEl>
                                          <p:spTgt spid="18"/>
                                        </p:tgtEl>
                                        <p:attrNameLst>
                                          <p:attrName>fill.type</p:attrName>
                                        </p:attrNameLst>
                                      </p:cBhvr>
                                      <p:to>
                                        <p:strVal val="solid"/>
                                      </p:to>
                                    </p:set>
                                    <p:set>
                                      <p:cBhvr>
                                        <p:cTn id="24" dur="250" autoRev="1" fill="remove"/>
                                        <p:tgtEl>
                                          <p:spTgt spid="18"/>
                                        </p:tgtEl>
                                        <p:attrNameLst>
                                          <p:attrName>fill.on</p:attrName>
                                        </p:attrNameLst>
                                      </p:cBhvr>
                                      <p:to>
                                        <p:strVal val="true"/>
                                      </p:to>
                                    </p:set>
                                  </p:childTnLst>
                                </p:cTn>
                              </p:par>
                            </p:childTnLst>
                          </p:cTn>
                        </p:par>
                      </p:childTnLst>
                    </p:cTn>
                  </p:par>
                  <p:par>
                    <p:cTn id="25" fill="hold">
                      <p:stCondLst>
                        <p:cond delay="indefinite"/>
                      </p:stCondLst>
                      <p:childTnLst>
                        <p:par>
                          <p:cTn id="26" fill="hold">
                            <p:stCondLst>
                              <p:cond delay="0"/>
                            </p:stCondLst>
                            <p:childTnLst>
                              <p:par>
                                <p:cTn id="27" presetID="26" presetClass="emph" presetSubtype="0" fill="hold" nodeType="clickEffect">
                                  <p:stCondLst>
                                    <p:cond delay="0"/>
                                  </p:stCondLst>
                                  <p:childTnLst>
                                    <p:animEffect transition="out" filter="fade">
                                      <p:cBhvr>
                                        <p:cTn id="28" dur="500" tmFilter="0, 0; .2, .5; .8, .5; 1, 0"/>
                                        <p:tgtEl>
                                          <p:spTgt spid="9223"/>
                                        </p:tgtEl>
                                      </p:cBhvr>
                                    </p:animEffect>
                                    <p:animScale>
                                      <p:cBhvr>
                                        <p:cTn id="29" dur="250" autoRev="1" fill="hold"/>
                                        <p:tgtEl>
                                          <p:spTgt spid="9223"/>
                                        </p:tgtEl>
                                      </p:cBhvr>
                                      <p:by x="105000" y="105000"/>
                                    </p:animScale>
                                  </p:childTnLst>
                                </p:cTn>
                              </p:par>
                            </p:childTnLst>
                          </p:cTn>
                        </p:par>
                        <p:par>
                          <p:cTn id="30" fill="hold">
                            <p:stCondLst>
                              <p:cond delay="500"/>
                            </p:stCondLst>
                            <p:childTnLst>
                              <p:par>
                                <p:cTn id="31" presetID="27" presetClass="emph" presetSubtype="0" repeatCount="4000" fill="remove" grpId="0" nodeType="afterEffect">
                                  <p:stCondLst>
                                    <p:cond delay="0"/>
                                  </p:stCondLst>
                                  <p:childTnLst>
                                    <p:animClr clrSpc="rgb" dir="cw">
                                      <p:cBhvr override="childStyle">
                                        <p:cTn id="32" dur="250" autoRev="1" fill="remove"/>
                                        <p:tgtEl>
                                          <p:spTgt spid="19"/>
                                        </p:tgtEl>
                                        <p:attrNameLst>
                                          <p:attrName>style.color</p:attrName>
                                        </p:attrNameLst>
                                      </p:cBhvr>
                                      <p:to>
                                        <a:schemeClr val="bg1"/>
                                      </p:to>
                                    </p:animClr>
                                    <p:animClr clrSpc="rgb" dir="cw">
                                      <p:cBhvr>
                                        <p:cTn id="33" dur="250" autoRev="1" fill="remove"/>
                                        <p:tgtEl>
                                          <p:spTgt spid="19"/>
                                        </p:tgtEl>
                                        <p:attrNameLst>
                                          <p:attrName>fillcolor</p:attrName>
                                        </p:attrNameLst>
                                      </p:cBhvr>
                                      <p:to>
                                        <a:schemeClr val="bg1"/>
                                      </p:to>
                                    </p:animClr>
                                    <p:set>
                                      <p:cBhvr>
                                        <p:cTn id="34" dur="250" autoRev="1" fill="remove"/>
                                        <p:tgtEl>
                                          <p:spTgt spid="19"/>
                                        </p:tgtEl>
                                        <p:attrNameLst>
                                          <p:attrName>fill.type</p:attrName>
                                        </p:attrNameLst>
                                      </p:cBhvr>
                                      <p:to>
                                        <p:strVal val="solid"/>
                                      </p:to>
                                    </p:set>
                                    <p:set>
                                      <p:cBhvr>
                                        <p:cTn id="35" dur="250" autoRev="1" fill="remove"/>
                                        <p:tgtEl>
                                          <p:spTgt spid="19"/>
                                        </p:tgtEl>
                                        <p:attrNameLst>
                                          <p:attrName>fill.on</p:attrName>
                                        </p:attrNameLst>
                                      </p:cBhvr>
                                      <p:to>
                                        <p:strVal val="true"/>
                                      </p:to>
                                    </p:set>
                                  </p:childTnLst>
                                </p:cTn>
                              </p:par>
                            </p:childTnLst>
                          </p:cTn>
                        </p:par>
                        <p:par>
                          <p:cTn id="36" fill="hold">
                            <p:stCondLst>
                              <p:cond delay="2500"/>
                            </p:stCondLst>
                            <p:childTnLst>
                              <p:par>
                                <p:cTn id="37" presetID="26" presetClass="emph" presetSubtype="0" fill="hold" nodeType="afterEffect">
                                  <p:stCondLst>
                                    <p:cond delay="0"/>
                                  </p:stCondLst>
                                  <p:childTnLst>
                                    <p:animEffect transition="out" filter="fade">
                                      <p:cBhvr>
                                        <p:cTn id="38" dur="500" tmFilter="0, 0; .2, .5; .8, .5; 1, 0"/>
                                        <p:tgtEl>
                                          <p:spTgt spid="9225"/>
                                        </p:tgtEl>
                                      </p:cBhvr>
                                    </p:animEffect>
                                    <p:animScale>
                                      <p:cBhvr>
                                        <p:cTn id="39" dur="250" autoRev="1" fill="hold"/>
                                        <p:tgtEl>
                                          <p:spTgt spid="9225"/>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19" grpId="0" animBg="1"/>
      <p:bldP spid="20" grpId="0" animBg="1"/>
    </p:bldLst>
  </p:timing>
</p:sld>
</file>

<file path=ppt/slides/slide5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PRP Studies:  What is missing?</a:t>
            </a:r>
          </a:p>
        </p:txBody>
      </p:sp>
      <p:sp>
        <p:nvSpPr>
          <p:cNvPr id="3" name="Content Placeholder 2"/>
          <p:cNvSpPr>
            <a:spLocks noGrp="1"/>
          </p:cNvSpPr>
          <p:nvPr>
            <p:ph idx="1"/>
          </p:nvPr>
        </p:nvSpPr>
        <p:spPr/>
        <p:txBody>
          <a:bodyPr/>
          <a:lstStyle/>
          <a:p>
            <a:pPr>
              <a:buNone/>
            </a:pPr>
            <a:r>
              <a:rPr lang="en-US" dirty="0"/>
              <a:t>Lab analysis of the final PRP product:</a:t>
            </a:r>
          </a:p>
          <a:p>
            <a:r>
              <a:rPr lang="en-US" dirty="0"/>
              <a:t>Baseline platelet count</a:t>
            </a:r>
          </a:p>
          <a:p>
            <a:r>
              <a:rPr lang="en-US" dirty="0"/>
              <a:t>Platelet count/ml in PRP or concentration above baseline</a:t>
            </a:r>
          </a:p>
          <a:p>
            <a:r>
              <a:rPr lang="en-US" dirty="0"/>
              <a:t>Platelet activation in final PRP product</a:t>
            </a:r>
          </a:p>
          <a:p>
            <a:r>
              <a:rPr lang="en-US" dirty="0"/>
              <a:t>Consistency of product used in each patient</a:t>
            </a:r>
          </a:p>
          <a:p>
            <a:r>
              <a:rPr lang="en-US" dirty="0"/>
              <a:t>How was PRP processed?  System used?</a:t>
            </a:r>
          </a:p>
          <a:p>
            <a:endParaRPr lang="en-US" dirty="0"/>
          </a:p>
        </p:txBody>
      </p:sp>
    </p:spTree>
    <p:extLst>
      <p:ext uri="{BB962C8B-B14F-4D97-AF65-F5344CB8AC3E}">
        <p14:creationId xmlns:p14="http://schemas.microsoft.com/office/powerpoint/2010/main" val="276061982"/>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graphicFrame>
        <p:nvGraphicFramePr>
          <p:cNvPr id="5" name="Content Placeholder 4"/>
          <p:cNvGraphicFramePr>
            <a:graphicFrameLocks noGrp="1"/>
          </p:cNvGraphicFramePr>
          <p:nvPr>
            <p:ph idx="1"/>
            <p:extLst>
              <p:ext uri="{D42A27DB-BD31-4B8C-83A1-F6EECF244321}">
                <p14:modId xmlns:p14="http://schemas.microsoft.com/office/powerpoint/2010/main" val="663935775"/>
              </p:ext>
            </p:extLst>
          </p:nvPr>
        </p:nvGraphicFramePr>
        <p:xfrm>
          <a:off x="291046" y="509752"/>
          <a:ext cx="8229600" cy="4919173"/>
        </p:xfrm>
        <a:graphic>
          <a:graphicData uri="http://schemas.openxmlformats.org/drawingml/2006/table">
            <a:tbl>
              <a:tblPr firstRow="1" bandRow="1">
                <a:tableStyleId>{5C22544A-7EE6-4342-B048-85BDC9FD1C3A}</a:tableStyleId>
              </a:tblPr>
              <a:tblGrid>
                <a:gridCol w="2743200">
                  <a:extLst>
                    <a:ext uri="{9D8B030D-6E8A-4147-A177-3AD203B41FA5}">
                      <a16:colId xmlns:a16="http://schemas.microsoft.com/office/drawing/2014/main" val="20000"/>
                    </a:ext>
                  </a:extLst>
                </a:gridCol>
                <a:gridCol w="2743200">
                  <a:extLst>
                    <a:ext uri="{9D8B030D-6E8A-4147-A177-3AD203B41FA5}">
                      <a16:colId xmlns:a16="http://schemas.microsoft.com/office/drawing/2014/main" val="20001"/>
                    </a:ext>
                  </a:extLst>
                </a:gridCol>
                <a:gridCol w="2743200">
                  <a:extLst>
                    <a:ext uri="{9D8B030D-6E8A-4147-A177-3AD203B41FA5}">
                      <a16:colId xmlns:a16="http://schemas.microsoft.com/office/drawing/2014/main" val="20002"/>
                    </a:ext>
                  </a:extLst>
                </a:gridCol>
              </a:tblGrid>
              <a:tr h="804373">
                <a:tc gridSpan="3">
                  <a:txBody>
                    <a:bodyPr/>
                    <a:lstStyle/>
                    <a:p>
                      <a:pPr algn="ctr"/>
                      <a:r>
                        <a:rPr lang="en-US" sz="2400" dirty="0"/>
                        <a:t>PRP Classifications--Mishra</a:t>
                      </a:r>
                    </a:p>
                  </a:txBody>
                  <a:tcPr/>
                </a:tc>
                <a:tc hMerge="1">
                  <a:txBody>
                    <a:bodyPr/>
                    <a:lstStyle/>
                    <a:p>
                      <a:endParaRPr lang="en-US"/>
                    </a:p>
                  </a:txBody>
                  <a:tcPr/>
                </a:tc>
                <a:tc hMerge="1">
                  <a:txBody>
                    <a:bodyPr/>
                    <a:lstStyle/>
                    <a:p>
                      <a:endParaRPr lang="en-US" dirty="0"/>
                    </a:p>
                  </a:txBody>
                  <a:tcPr/>
                </a:tc>
                <a:extLst>
                  <a:ext uri="{0D108BD9-81ED-4DB2-BD59-A6C34878D82A}">
                    <a16:rowId xmlns:a16="http://schemas.microsoft.com/office/drawing/2014/main" val="10000"/>
                  </a:ext>
                </a:extLst>
              </a:tr>
              <a:tr h="738286">
                <a:tc>
                  <a:txBody>
                    <a:bodyPr/>
                    <a:lstStyle/>
                    <a:p>
                      <a:endParaRPr lang="en-US" sz="2400" dirty="0"/>
                    </a:p>
                  </a:txBody>
                  <a:tcPr/>
                </a:tc>
                <a:tc>
                  <a:txBody>
                    <a:bodyPr/>
                    <a:lstStyle/>
                    <a:p>
                      <a:r>
                        <a:rPr lang="en-US" sz="2400" dirty="0"/>
                        <a:t>White Blood Cells</a:t>
                      </a:r>
                    </a:p>
                  </a:txBody>
                  <a:tcPr/>
                </a:tc>
                <a:tc>
                  <a:txBody>
                    <a:bodyPr/>
                    <a:lstStyle/>
                    <a:p>
                      <a:r>
                        <a:rPr lang="en-US" sz="2400" dirty="0"/>
                        <a:t>Activated?</a:t>
                      </a:r>
                    </a:p>
                  </a:txBody>
                  <a:tcPr/>
                </a:tc>
                <a:extLst>
                  <a:ext uri="{0D108BD9-81ED-4DB2-BD59-A6C34878D82A}">
                    <a16:rowId xmlns:a16="http://schemas.microsoft.com/office/drawing/2014/main" val="10001"/>
                  </a:ext>
                </a:extLst>
              </a:tr>
              <a:tr h="738286">
                <a:tc>
                  <a:txBody>
                    <a:bodyPr/>
                    <a:lstStyle/>
                    <a:p>
                      <a:r>
                        <a:rPr lang="en-US" sz="2400" dirty="0"/>
                        <a:t>Type 1</a:t>
                      </a:r>
                    </a:p>
                  </a:txBody>
                  <a:tcPr/>
                </a:tc>
                <a:tc>
                  <a:txBody>
                    <a:bodyPr/>
                    <a:lstStyle/>
                    <a:p>
                      <a:r>
                        <a:rPr lang="en-US" sz="2400" dirty="0"/>
                        <a:t>Increased over baseline</a:t>
                      </a:r>
                    </a:p>
                  </a:txBody>
                  <a:tcPr/>
                </a:tc>
                <a:tc>
                  <a:txBody>
                    <a:bodyPr/>
                    <a:lstStyle/>
                    <a:p>
                      <a:r>
                        <a:rPr lang="en-US" sz="2400" dirty="0"/>
                        <a:t>No</a:t>
                      </a:r>
                    </a:p>
                  </a:txBody>
                  <a:tcPr/>
                </a:tc>
                <a:extLst>
                  <a:ext uri="{0D108BD9-81ED-4DB2-BD59-A6C34878D82A}">
                    <a16:rowId xmlns:a16="http://schemas.microsoft.com/office/drawing/2014/main" val="10002"/>
                  </a:ext>
                </a:extLst>
              </a:tr>
              <a:tr h="738286">
                <a:tc>
                  <a:txBody>
                    <a:bodyPr/>
                    <a:lstStyle/>
                    <a:p>
                      <a:r>
                        <a:rPr lang="en-US" sz="2400" dirty="0"/>
                        <a:t>Type 2</a:t>
                      </a:r>
                    </a:p>
                  </a:txBody>
                  <a:tcPr/>
                </a:tc>
                <a:tc>
                  <a:txBody>
                    <a:bodyPr/>
                    <a:lstStyle/>
                    <a:p>
                      <a:r>
                        <a:rPr lang="en-US" sz="2400" dirty="0"/>
                        <a:t>Increased over baseline</a:t>
                      </a:r>
                    </a:p>
                  </a:txBody>
                  <a:tcPr/>
                </a:tc>
                <a:tc>
                  <a:txBody>
                    <a:bodyPr/>
                    <a:lstStyle/>
                    <a:p>
                      <a:r>
                        <a:rPr lang="en-US" sz="2400" dirty="0"/>
                        <a:t>Yes</a:t>
                      </a:r>
                    </a:p>
                  </a:txBody>
                  <a:tcPr/>
                </a:tc>
                <a:extLst>
                  <a:ext uri="{0D108BD9-81ED-4DB2-BD59-A6C34878D82A}">
                    <a16:rowId xmlns:a16="http://schemas.microsoft.com/office/drawing/2014/main" val="10003"/>
                  </a:ext>
                </a:extLst>
              </a:tr>
              <a:tr h="738286">
                <a:tc>
                  <a:txBody>
                    <a:bodyPr/>
                    <a:lstStyle/>
                    <a:p>
                      <a:r>
                        <a:rPr lang="en-US" sz="2400" dirty="0"/>
                        <a:t>Type 3</a:t>
                      </a:r>
                    </a:p>
                  </a:txBody>
                  <a:tcPr/>
                </a:tc>
                <a:tc>
                  <a:txBody>
                    <a:bodyPr/>
                    <a:lstStyle/>
                    <a:p>
                      <a:r>
                        <a:rPr lang="en-US" sz="2400" dirty="0"/>
                        <a:t>Minimal or no WBC’s</a:t>
                      </a:r>
                    </a:p>
                  </a:txBody>
                  <a:tcPr/>
                </a:tc>
                <a:tc>
                  <a:txBody>
                    <a:bodyPr/>
                    <a:lstStyle/>
                    <a:p>
                      <a:r>
                        <a:rPr lang="en-US" sz="2400" dirty="0"/>
                        <a:t>No</a:t>
                      </a:r>
                    </a:p>
                  </a:txBody>
                  <a:tcPr/>
                </a:tc>
                <a:extLst>
                  <a:ext uri="{0D108BD9-81ED-4DB2-BD59-A6C34878D82A}">
                    <a16:rowId xmlns:a16="http://schemas.microsoft.com/office/drawing/2014/main" val="10004"/>
                  </a:ext>
                </a:extLst>
              </a:tr>
              <a:tr h="738286">
                <a:tc>
                  <a:txBody>
                    <a:bodyPr/>
                    <a:lstStyle/>
                    <a:p>
                      <a:r>
                        <a:rPr lang="en-US" sz="2400" dirty="0"/>
                        <a:t>Type 4</a:t>
                      </a:r>
                    </a:p>
                  </a:txBody>
                  <a:tcPr/>
                </a:tc>
                <a:tc>
                  <a:txBody>
                    <a:bodyPr/>
                    <a:lstStyle/>
                    <a:p>
                      <a:r>
                        <a:rPr lang="en-US" sz="2400" dirty="0"/>
                        <a:t>Minimal</a:t>
                      </a:r>
                      <a:r>
                        <a:rPr lang="en-US" sz="2400" baseline="0" dirty="0"/>
                        <a:t> or no WBC’s</a:t>
                      </a:r>
                      <a:endParaRPr lang="en-US" sz="2400" dirty="0"/>
                    </a:p>
                  </a:txBody>
                  <a:tcPr/>
                </a:tc>
                <a:tc>
                  <a:txBody>
                    <a:bodyPr/>
                    <a:lstStyle/>
                    <a:p>
                      <a:r>
                        <a:rPr lang="en-US" sz="2400" dirty="0"/>
                        <a:t>Yes</a:t>
                      </a:r>
                    </a:p>
                  </a:txBody>
                  <a:tcPr/>
                </a:tc>
                <a:extLst>
                  <a:ext uri="{0D108BD9-81ED-4DB2-BD59-A6C34878D82A}">
                    <a16:rowId xmlns:a16="http://schemas.microsoft.com/office/drawing/2014/main" val="10005"/>
                  </a:ext>
                </a:extLst>
              </a:tr>
            </a:tbl>
          </a:graphicData>
        </a:graphic>
      </p:graphicFrame>
      <p:sp>
        <p:nvSpPr>
          <p:cNvPr id="7" name="TextBox 6"/>
          <p:cNvSpPr txBox="1"/>
          <p:nvPr/>
        </p:nvSpPr>
        <p:spPr>
          <a:xfrm>
            <a:off x="2819400" y="5791200"/>
            <a:ext cx="3276600" cy="1107996"/>
          </a:xfrm>
          <a:prstGeom prst="rect">
            <a:avLst/>
          </a:prstGeom>
          <a:noFill/>
        </p:spPr>
        <p:txBody>
          <a:bodyPr wrap="square" rtlCol="0">
            <a:spAutoFit/>
          </a:bodyPr>
          <a:lstStyle/>
          <a:p>
            <a:pPr algn="ctr"/>
            <a:r>
              <a:rPr lang="en-US" sz="2400" b="1" dirty="0">
                <a:solidFill>
                  <a:srgbClr val="C00000"/>
                </a:solidFill>
              </a:rPr>
              <a:t>A: &gt;5x platelets</a:t>
            </a:r>
          </a:p>
          <a:p>
            <a:pPr algn="ctr"/>
            <a:r>
              <a:rPr lang="en-US" sz="2400" b="1" dirty="0">
                <a:solidFill>
                  <a:srgbClr val="C00000"/>
                </a:solidFill>
              </a:rPr>
              <a:t>B: &lt;5x platelets</a:t>
            </a:r>
          </a:p>
          <a:p>
            <a:endParaRPr lang="en-US" dirty="0"/>
          </a:p>
        </p:txBody>
      </p:sp>
    </p:spTree>
    <p:extLst>
      <p:ext uri="{BB962C8B-B14F-4D97-AF65-F5344CB8AC3E}">
        <p14:creationId xmlns:p14="http://schemas.microsoft.com/office/powerpoint/2010/main" val="50440263"/>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Concern over WBC’s/Leukocytes</a:t>
            </a:r>
          </a:p>
        </p:txBody>
      </p:sp>
      <p:sp>
        <p:nvSpPr>
          <p:cNvPr id="3" name="Content Placeholder 2"/>
          <p:cNvSpPr>
            <a:spLocks noGrp="1"/>
          </p:cNvSpPr>
          <p:nvPr>
            <p:ph idx="1"/>
          </p:nvPr>
        </p:nvSpPr>
        <p:spPr/>
        <p:txBody>
          <a:bodyPr/>
          <a:lstStyle/>
          <a:p>
            <a:r>
              <a:rPr lang="en-US" dirty="0"/>
              <a:t>Inflammatory?? Main concern in intra-articular or </a:t>
            </a:r>
            <a:r>
              <a:rPr lang="en-US" dirty="0" err="1"/>
              <a:t>intradiscal</a:t>
            </a:r>
            <a:r>
              <a:rPr lang="en-US" dirty="0"/>
              <a:t> injections.</a:t>
            </a:r>
          </a:p>
          <a:p>
            <a:r>
              <a:rPr lang="en-US" dirty="0"/>
              <a:t>El </a:t>
            </a:r>
            <a:r>
              <a:rPr lang="en-US" dirty="0" err="1"/>
              <a:t>Sharkaway</a:t>
            </a:r>
            <a:r>
              <a:rPr lang="en-US" dirty="0">
                <a:sym typeface="Wingdings"/>
              </a:rPr>
              <a:t> in 5X baseline platelet concentration, anti-inflammatory</a:t>
            </a:r>
          </a:p>
          <a:p>
            <a:r>
              <a:rPr lang="en-US" dirty="0">
                <a:sym typeface="Wingdings"/>
              </a:rPr>
              <a:t>Leukocyte-rich PRP-type 1 A </a:t>
            </a:r>
            <a:r>
              <a:rPr lang="en-US" dirty="0" err="1">
                <a:sym typeface="Wingdings"/>
              </a:rPr>
              <a:t>vs</a:t>
            </a:r>
            <a:r>
              <a:rPr lang="en-US" dirty="0">
                <a:sym typeface="Wingdings"/>
              </a:rPr>
              <a:t> Leukocyte-poor PRP- type 3B </a:t>
            </a:r>
            <a:r>
              <a:rPr lang="en-US" dirty="0" err="1">
                <a:sym typeface="Wingdings"/>
              </a:rPr>
              <a:t>vs</a:t>
            </a:r>
            <a:r>
              <a:rPr lang="en-US" dirty="0">
                <a:sym typeface="Wingdings"/>
              </a:rPr>
              <a:t> whole blood (Parrish-In-vitro)</a:t>
            </a:r>
          </a:p>
          <a:p>
            <a:endParaRPr lang="en-US" dirty="0">
              <a:sym typeface="Wingdings"/>
            </a:endParaRPr>
          </a:p>
          <a:p>
            <a:pPr marL="0" indent="0">
              <a:buNone/>
            </a:pPr>
            <a:r>
              <a:rPr lang="en-US" sz="2400" dirty="0">
                <a:sym typeface="Wingdings"/>
              </a:rPr>
              <a:t>Despite the evidence for type 1 A PRP, many are still wanting a Type 3 B option.  Magellan CAN provide!</a:t>
            </a:r>
            <a:endParaRPr lang="en-US" sz="2400" dirty="0"/>
          </a:p>
        </p:txBody>
      </p:sp>
    </p:spTree>
    <p:extLst>
      <p:ext uri="{BB962C8B-B14F-4D97-AF65-F5344CB8AC3E}">
        <p14:creationId xmlns:p14="http://schemas.microsoft.com/office/powerpoint/2010/main" val="3184971574"/>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When to use PRP </a:t>
            </a:r>
            <a:r>
              <a:rPr lang="en-US" dirty="0" err="1"/>
              <a:t>vs</a:t>
            </a:r>
            <a:r>
              <a:rPr lang="en-US" dirty="0"/>
              <a:t> </a:t>
            </a:r>
            <a:r>
              <a:rPr lang="en-US" dirty="0" err="1"/>
              <a:t>cBMA</a:t>
            </a:r>
            <a:r>
              <a:rPr lang="en-US" dirty="0"/>
              <a:t>??</a:t>
            </a:r>
          </a:p>
        </p:txBody>
      </p:sp>
      <p:sp>
        <p:nvSpPr>
          <p:cNvPr id="3" name="Content Placeholder 2"/>
          <p:cNvSpPr>
            <a:spLocks noGrp="1"/>
          </p:cNvSpPr>
          <p:nvPr>
            <p:ph idx="1"/>
          </p:nvPr>
        </p:nvSpPr>
        <p:spPr/>
        <p:txBody>
          <a:bodyPr/>
          <a:lstStyle/>
          <a:p>
            <a:pPr marL="0" indent="0">
              <a:buNone/>
            </a:pPr>
            <a:r>
              <a:rPr lang="en-US" sz="2000" dirty="0"/>
              <a:t>Bone marrow contains IRAP-interleukin receptor antagonist protein.  Natural anti-inflammatory.  In </a:t>
            </a:r>
            <a:r>
              <a:rPr lang="en-US" sz="2000" dirty="0" err="1"/>
              <a:t>cBMA</a:t>
            </a:r>
            <a:r>
              <a:rPr lang="en-US" sz="2000" dirty="0"/>
              <a:t>, level of IRAP is concentrated.</a:t>
            </a:r>
          </a:p>
          <a:p>
            <a:endParaRPr lang="en-US" dirty="0"/>
          </a:p>
          <a:p>
            <a:r>
              <a:rPr lang="en-US" dirty="0"/>
              <a:t>Soft tissue </a:t>
            </a:r>
            <a:r>
              <a:rPr lang="en-US" dirty="0" err="1"/>
              <a:t>injuries</a:t>
            </a:r>
            <a:r>
              <a:rPr lang="en-US" dirty="0" err="1">
                <a:sym typeface="Wingdings"/>
              </a:rPr>
              <a:t>PRP</a:t>
            </a:r>
            <a:endParaRPr lang="en-US" dirty="0"/>
          </a:p>
          <a:p>
            <a:r>
              <a:rPr lang="en-US" dirty="0" err="1"/>
              <a:t>Osteo-arthritis</a:t>
            </a:r>
            <a:r>
              <a:rPr lang="en-US" dirty="0" err="1">
                <a:sym typeface="Wingdings"/>
              </a:rPr>
              <a:t>cBMA</a:t>
            </a:r>
            <a:endParaRPr lang="en-US" dirty="0"/>
          </a:p>
          <a:p>
            <a:r>
              <a:rPr lang="en-US" dirty="0"/>
              <a:t>Degenerative Disc </a:t>
            </a:r>
            <a:r>
              <a:rPr lang="en-US" dirty="0" err="1"/>
              <a:t>Disease</a:t>
            </a:r>
            <a:r>
              <a:rPr lang="en-US" dirty="0" err="1">
                <a:sym typeface="Wingdings"/>
              </a:rPr>
              <a:t>cBMA</a:t>
            </a:r>
            <a:r>
              <a:rPr lang="en-US" dirty="0">
                <a:sym typeface="Wingdings"/>
              </a:rPr>
              <a:t> + PPP</a:t>
            </a:r>
          </a:p>
          <a:p>
            <a:pPr marL="0" indent="0">
              <a:buNone/>
            </a:pPr>
            <a:endParaRPr lang="en-US" dirty="0"/>
          </a:p>
          <a:p>
            <a:pPr marL="0" indent="0">
              <a:buNone/>
            </a:pPr>
            <a:r>
              <a:rPr lang="en-US" sz="2000" b="1" dirty="0"/>
              <a:t>What about patient’s with multiple comorbidities</a:t>
            </a:r>
            <a:r>
              <a:rPr lang="en-US" sz="2000" b="1" dirty="0">
                <a:sym typeface="Wingdings"/>
              </a:rPr>
              <a:t>?</a:t>
            </a:r>
            <a:endParaRPr lang="en-US" sz="2000" b="1" dirty="0"/>
          </a:p>
        </p:txBody>
      </p:sp>
    </p:spTree>
    <p:extLst>
      <p:ext uri="{BB962C8B-B14F-4D97-AF65-F5344CB8AC3E}">
        <p14:creationId xmlns:p14="http://schemas.microsoft.com/office/powerpoint/2010/main" val="1423569507"/>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Content Placeholder 1"/>
          <p:cNvSpPr>
            <a:spLocks noGrp="1"/>
          </p:cNvSpPr>
          <p:nvPr>
            <p:ph idx="4294967295"/>
          </p:nvPr>
        </p:nvSpPr>
        <p:spPr>
          <a:xfrm>
            <a:off x="457200" y="1600200"/>
            <a:ext cx="8229600" cy="4525963"/>
          </a:xfrm>
          <a:prstGeom prst="rect">
            <a:avLst/>
          </a:prstGeom>
        </p:spPr>
        <p:txBody>
          <a:bodyPr>
            <a:normAutofit/>
          </a:bodyPr>
          <a:lstStyle/>
          <a:p>
            <a:pPr marL="457200" indent="-457200">
              <a:spcBef>
                <a:spcPts val="1368"/>
              </a:spcBef>
              <a:buFont typeface="Arial" pitchFamily="34" charset="0"/>
              <a:buChar char="•"/>
            </a:pPr>
            <a:r>
              <a:rPr lang="en-US" sz="2800" dirty="0"/>
              <a:t>Diabetics</a:t>
            </a:r>
          </a:p>
          <a:p>
            <a:pPr marL="457200" indent="-457200">
              <a:spcBef>
                <a:spcPts val="1368"/>
              </a:spcBef>
              <a:buFont typeface="Arial" pitchFamily="34" charset="0"/>
              <a:buChar char="•"/>
            </a:pPr>
            <a:r>
              <a:rPr lang="en-US" sz="2800" dirty="0"/>
              <a:t>Smokers</a:t>
            </a:r>
          </a:p>
          <a:p>
            <a:pPr marL="457200" indent="-457200">
              <a:spcBef>
                <a:spcPts val="1368"/>
              </a:spcBef>
              <a:buFont typeface="Arial" pitchFamily="34" charset="0"/>
              <a:buChar char="•"/>
            </a:pPr>
            <a:r>
              <a:rPr lang="en-US" sz="2800" dirty="0"/>
              <a:t>Elderly</a:t>
            </a:r>
          </a:p>
          <a:p>
            <a:pPr marL="457200" indent="-457200">
              <a:spcBef>
                <a:spcPts val="1368"/>
              </a:spcBef>
              <a:buFont typeface="Arial" pitchFamily="34" charset="0"/>
              <a:buChar char="•"/>
            </a:pPr>
            <a:r>
              <a:rPr lang="en-US" sz="2800" dirty="0"/>
              <a:t>Unhealthy</a:t>
            </a:r>
          </a:p>
          <a:p>
            <a:pPr marL="0" indent="0">
              <a:spcBef>
                <a:spcPts val="1368"/>
              </a:spcBef>
              <a:buNone/>
            </a:pPr>
            <a:endParaRPr lang="en-US" sz="2800" dirty="0"/>
          </a:p>
          <a:p>
            <a:pPr marL="0" indent="0">
              <a:spcBef>
                <a:spcPts val="1368"/>
              </a:spcBef>
              <a:buNone/>
            </a:pPr>
            <a:r>
              <a:rPr lang="en-US" sz="2800" dirty="0"/>
              <a:t>May have different challenges, but all display impaired healing.</a:t>
            </a:r>
          </a:p>
        </p:txBody>
      </p:sp>
      <p:sp>
        <p:nvSpPr>
          <p:cNvPr id="3" name="Title 2"/>
          <p:cNvSpPr>
            <a:spLocks noGrp="1"/>
          </p:cNvSpPr>
          <p:nvPr>
            <p:ph type="title"/>
          </p:nvPr>
        </p:nvSpPr>
        <p:spPr/>
        <p:txBody>
          <a:bodyPr/>
          <a:lstStyle/>
          <a:p>
            <a:r>
              <a:rPr lang="en-US" dirty="0"/>
              <a:t>Potential Comorbidities</a:t>
            </a:r>
          </a:p>
        </p:txBody>
      </p:sp>
      <p:pic>
        <p:nvPicPr>
          <p:cNvPr id="5" name="Picture 4"/>
          <p:cNvPicPr>
            <a:picLocks noChangeAspect="1"/>
          </p:cNvPicPr>
          <p:nvPr/>
        </p:nvPicPr>
        <p:blipFill>
          <a:blip r:embed="rId3" cstate="print">
            <a:extLst>
              <a:ext uri="{BEBA8EAE-BF5A-486C-A8C5-ECC9F3942E4B}">
                <a14:imgProps xmlns:a14="http://schemas.microsoft.com/office/drawing/2010/main">
                  <a14:imgLayer r:embed="rId4">
                    <a14:imgEffect>
                      <a14:backgroundRemoval t="0" b="97692" l="889" r="98667"/>
                    </a14:imgEffect>
                  </a14:imgLayer>
                </a14:imgProps>
              </a:ext>
              <a:ext uri="{28A0092B-C50C-407E-A947-70E740481C1C}">
                <a14:useLocalDpi xmlns:a14="http://schemas.microsoft.com/office/drawing/2010/main" val="0"/>
              </a:ext>
            </a:extLst>
          </a:blip>
          <a:stretch>
            <a:fillRect/>
          </a:stretch>
        </p:blipFill>
        <p:spPr>
          <a:xfrm>
            <a:off x="3962400" y="1439594"/>
            <a:ext cx="4286250" cy="3714750"/>
          </a:xfrm>
          <a:prstGeom prst="rect">
            <a:avLst/>
          </a:prstGeom>
        </p:spPr>
      </p:pic>
    </p:spTree>
    <p:extLst>
      <p:ext uri="{BB962C8B-B14F-4D97-AF65-F5344CB8AC3E}">
        <p14:creationId xmlns:p14="http://schemas.microsoft.com/office/powerpoint/2010/main" val="2149770852"/>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xmlns:p14="http://schemas.microsoft.com/office/powerpoint/2010/mai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mph" presetSubtype="0" fill="hold" nodeType="withEffect">
                                  <p:stCondLst>
                                    <p:cond delay="0"/>
                                  </p:stCondLst>
                                  <p:childTnLst>
                                    <p:animEffect transition="out" filter="fade">
                                      <p:cBhvr>
                                        <p:cTn id="6" dur="500" tmFilter="0, 0; .2, .5; .8, .5; 1, 0"/>
                                        <p:tgtEl>
                                          <p:spTgt spid="2">
                                            <p:txEl>
                                              <p:pRg st="0" end="0"/>
                                            </p:txEl>
                                          </p:spTgt>
                                        </p:tgtEl>
                                      </p:cBhvr>
                                    </p:animEffect>
                                    <p:animScale>
                                      <p:cBhvr>
                                        <p:cTn id="7" dur="250" autoRev="1" fill="hold"/>
                                        <p:tgtEl>
                                          <p:spTgt spid="2">
                                            <p:txEl>
                                              <p:pRg st="0" end="0"/>
                                            </p:txEl>
                                          </p:spTgt>
                                        </p:tgtEl>
                                      </p:cBhvr>
                                      <p:by x="105000" y="105000"/>
                                    </p:animScale>
                                  </p:childTnLst>
                                </p:cTn>
                              </p:par>
                            </p:childTnLst>
                          </p:cTn>
                        </p:par>
                        <p:par>
                          <p:cTn id="8" fill="hold">
                            <p:stCondLst>
                              <p:cond delay="500"/>
                            </p:stCondLst>
                            <p:childTnLst>
                              <p:par>
                                <p:cTn id="9" presetID="26" presetClass="emph" presetSubtype="0" fill="hold" nodeType="afterEffect">
                                  <p:stCondLst>
                                    <p:cond delay="0"/>
                                  </p:stCondLst>
                                  <p:childTnLst>
                                    <p:animEffect transition="out" filter="fade">
                                      <p:cBhvr>
                                        <p:cTn id="10" dur="500" tmFilter="0, 0; .2, .5; .8, .5; 1, 0"/>
                                        <p:tgtEl>
                                          <p:spTgt spid="2">
                                            <p:txEl>
                                              <p:pRg st="1" end="1"/>
                                            </p:txEl>
                                          </p:spTgt>
                                        </p:tgtEl>
                                      </p:cBhvr>
                                    </p:animEffect>
                                    <p:animScale>
                                      <p:cBhvr>
                                        <p:cTn id="11" dur="250" autoRev="1" fill="hold"/>
                                        <p:tgtEl>
                                          <p:spTgt spid="2">
                                            <p:txEl>
                                              <p:pRg st="1" end="1"/>
                                            </p:txEl>
                                          </p:spTgt>
                                        </p:tgtEl>
                                      </p:cBhvr>
                                      <p:by x="105000" y="105000"/>
                                    </p:animScale>
                                  </p:childTnLst>
                                </p:cTn>
                              </p:par>
                            </p:childTnLst>
                          </p:cTn>
                        </p:par>
                        <p:par>
                          <p:cTn id="12" fill="hold">
                            <p:stCondLst>
                              <p:cond delay="1000"/>
                            </p:stCondLst>
                            <p:childTnLst>
                              <p:par>
                                <p:cTn id="13" presetID="26" presetClass="emph" presetSubtype="0" fill="hold" nodeType="afterEffect">
                                  <p:stCondLst>
                                    <p:cond delay="0"/>
                                  </p:stCondLst>
                                  <p:childTnLst>
                                    <p:animEffect transition="out" filter="fade">
                                      <p:cBhvr>
                                        <p:cTn id="14" dur="500" tmFilter="0, 0; .2, .5; .8, .5; 1, 0"/>
                                        <p:tgtEl>
                                          <p:spTgt spid="2">
                                            <p:txEl>
                                              <p:pRg st="2" end="2"/>
                                            </p:txEl>
                                          </p:spTgt>
                                        </p:tgtEl>
                                      </p:cBhvr>
                                    </p:animEffect>
                                    <p:animScale>
                                      <p:cBhvr>
                                        <p:cTn id="15" dur="250" autoRev="1" fill="hold"/>
                                        <p:tgtEl>
                                          <p:spTgt spid="2">
                                            <p:txEl>
                                              <p:pRg st="2" end="2"/>
                                            </p:txEl>
                                          </p:spTgt>
                                        </p:tgtEl>
                                      </p:cBhvr>
                                      <p:by x="105000" y="105000"/>
                                    </p:animScale>
                                  </p:childTnLst>
                                </p:cTn>
                              </p:par>
                            </p:childTnLst>
                          </p:cTn>
                        </p:par>
                        <p:par>
                          <p:cTn id="16" fill="hold">
                            <p:stCondLst>
                              <p:cond delay="1500"/>
                            </p:stCondLst>
                            <p:childTnLst>
                              <p:par>
                                <p:cTn id="17" presetID="26" presetClass="emph" presetSubtype="0" fill="hold" nodeType="afterEffect">
                                  <p:stCondLst>
                                    <p:cond delay="0"/>
                                  </p:stCondLst>
                                  <p:childTnLst>
                                    <p:animEffect transition="out" filter="fade">
                                      <p:cBhvr>
                                        <p:cTn id="18" dur="500" tmFilter="0, 0; .2, .5; .8, .5; 1, 0"/>
                                        <p:tgtEl>
                                          <p:spTgt spid="2">
                                            <p:txEl>
                                              <p:pRg st="3" end="3"/>
                                            </p:txEl>
                                          </p:spTgt>
                                        </p:tgtEl>
                                      </p:cBhvr>
                                    </p:animEffect>
                                    <p:animScale>
                                      <p:cBhvr>
                                        <p:cTn id="19" dur="250" autoRev="1" fill="hold"/>
                                        <p:tgtEl>
                                          <p:spTgt spid="2">
                                            <p:txEl>
                                              <p:pRg st="3" end="3"/>
                                            </p:txEl>
                                          </p:spTgt>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How is PRP Utilized in MSK?</a:t>
            </a:r>
          </a:p>
        </p:txBody>
      </p:sp>
      <p:sp>
        <p:nvSpPr>
          <p:cNvPr id="3" name="Content Placeholder 2"/>
          <p:cNvSpPr>
            <a:spLocks noGrp="1"/>
          </p:cNvSpPr>
          <p:nvPr>
            <p:ph idx="1"/>
          </p:nvPr>
        </p:nvSpPr>
        <p:spPr/>
        <p:txBody>
          <a:bodyPr>
            <a:normAutofit/>
          </a:bodyPr>
          <a:lstStyle/>
          <a:p>
            <a:r>
              <a:rPr lang="en-US" sz="2400" dirty="0"/>
              <a:t>Soft tissue injuries treated with PRP include </a:t>
            </a:r>
            <a:r>
              <a:rPr lang="en-US" sz="2400" dirty="0" err="1"/>
              <a:t>tendonopathy</a:t>
            </a:r>
            <a:r>
              <a:rPr lang="en-US" sz="2400" dirty="0"/>
              <a:t>, </a:t>
            </a:r>
            <a:r>
              <a:rPr lang="en-US" sz="2400" dirty="0" err="1"/>
              <a:t>tendonosis</a:t>
            </a:r>
            <a:r>
              <a:rPr lang="en-US" sz="2400" dirty="0"/>
              <a:t>, acute and chronic muscle strain, muscle fibrosis, ligamentous sprains, and joint capsular laxity. PRP has also been utilized to treat intra-articular injuries. Examples include arthritis, </a:t>
            </a:r>
            <a:r>
              <a:rPr lang="en-US" sz="2400" dirty="0" err="1"/>
              <a:t>arthrofibrosis</a:t>
            </a:r>
            <a:r>
              <a:rPr lang="en-US" sz="2400" dirty="0"/>
              <a:t>, articular cartilage defects, meniscal injury, and chronic </a:t>
            </a:r>
            <a:r>
              <a:rPr lang="en-US" sz="2400" dirty="0" err="1"/>
              <a:t>synovitis</a:t>
            </a:r>
            <a:r>
              <a:rPr lang="en-US" sz="2400" dirty="0"/>
              <a:t> or joint inflammation.(</a:t>
            </a:r>
            <a:r>
              <a:rPr lang="en-US" sz="2400" dirty="0" err="1"/>
              <a:t>Crane,et</a:t>
            </a:r>
            <a:r>
              <a:rPr lang="en-US" sz="2400" dirty="0"/>
              <a:t> al 2008)</a:t>
            </a:r>
          </a:p>
        </p:txBody>
      </p:sp>
    </p:spTree>
    <p:extLst>
      <p:ext uri="{BB962C8B-B14F-4D97-AF65-F5344CB8AC3E}">
        <p14:creationId xmlns:p14="http://schemas.microsoft.com/office/powerpoint/2010/main" val="2656540084"/>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Sports Medicine/Pain Management Applications for </a:t>
            </a:r>
            <a:r>
              <a:rPr lang="en-US" dirty="0" err="1"/>
              <a:t>TruPRP</a:t>
            </a:r>
            <a:r>
              <a:rPr lang="en-US" dirty="0"/>
              <a:t>/TruMAR0</a:t>
            </a:r>
          </a:p>
        </p:txBody>
      </p:sp>
      <p:sp>
        <p:nvSpPr>
          <p:cNvPr id="3" name="Content Placeholder 2"/>
          <p:cNvSpPr>
            <a:spLocks noGrp="1"/>
          </p:cNvSpPr>
          <p:nvPr>
            <p:ph idx="1"/>
          </p:nvPr>
        </p:nvSpPr>
        <p:spPr/>
        <p:txBody>
          <a:bodyPr>
            <a:normAutofit/>
          </a:bodyPr>
          <a:lstStyle/>
          <a:p>
            <a:r>
              <a:rPr lang="en-US" sz="2400" dirty="0"/>
              <a:t>Musculoskeletal </a:t>
            </a:r>
            <a:r>
              <a:rPr lang="en-US" sz="2400" dirty="0" err="1"/>
              <a:t>Injuries</a:t>
            </a:r>
            <a:r>
              <a:rPr lang="en-US" sz="2400" dirty="0" err="1">
                <a:sym typeface="Wingdings"/>
              </a:rPr>
              <a:t>epicondylitis</a:t>
            </a:r>
            <a:r>
              <a:rPr lang="en-US" sz="2400" dirty="0">
                <a:sym typeface="Wingdings"/>
              </a:rPr>
              <a:t>, plantar fasciitis, Achilles tendonitis, etc.</a:t>
            </a:r>
            <a:endParaRPr lang="en-US" sz="2400" dirty="0"/>
          </a:p>
          <a:p>
            <a:r>
              <a:rPr lang="en-US" sz="2400" dirty="0"/>
              <a:t>Osteoarthritis</a:t>
            </a:r>
          </a:p>
          <a:p>
            <a:r>
              <a:rPr lang="en-US" sz="2400" dirty="0"/>
              <a:t>Back/neck </a:t>
            </a:r>
            <a:r>
              <a:rPr lang="en-US" sz="2400" dirty="0" err="1"/>
              <a:t>pain</a:t>
            </a:r>
            <a:r>
              <a:rPr lang="en-US" sz="2400" dirty="0" err="1">
                <a:sym typeface="Wingdings"/>
              </a:rPr>
              <a:t>DDD</a:t>
            </a:r>
            <a:r>
              <a:rPr lang="en-US" sz="2400" dirty="0">
                <a:sym typeface="Wingdings"/>
              </a:rPr>
              <a:t>, annular tears, facet joints, etc.</a:t>
            </a:r>
            <a:endParaRPr lang="en-US" sz="2400" dirty="0"/>
          </a:p>
          <a:p>
            <a:r>
              <a:rPr lang="en-US" sz="2400" dirty="0"/>
              <a:t>Current trials proposed or ongoing utilizing PRP or </a:t>
            </a:r>
            <a:r>
              <a:rPr lang="en-US" sz="2400" dirty="0" err="1"/>
              <a:t>cBMA</a:t>
            </a:r>
            <a:r>
              <a:rPr lang="en-US" sz="2400" dirty="0"/>
              <a:t>  with chronic wounds, headaches, degenerative disc, articular cartilage regeneration and TMJ. </a:t>
            </a:r>
          </a:p>
        </p:txBody>
      </p:sp>
    </p:spTree>
    <p:extLst>
      <p:ext uri="{BB962C8B-B14F-4D97-AF65-F5344CB8AC3E}">
        <p14:creationId xmlns:p14="http://schemas.microsoft.com/office/powerpoint/2010/main" val="436139325"/>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 name="Title 4"/>
          <p:cNvSpPr>
            <a:spLocks noGrp="1"/>
          </p:cNvSpPr>
          <p:nvPr>
            <p:ph type="title"/>
          </p:nvPr>
        </p:nvSpPr>
        <p:spPr>
          <a:xfrm>
            <a:off x="632390" y="675724"/>
            <a:ext cx="7502166" cy="631783"/>
          </a:xfrm>
        </p:spPr>
        <p:txBody>
          <a:bodyPr/>
          <a:lstStyle/>
          <a:p>
            <a:r>
              <a:rPr lang="en-US" dirty="0"/>
              <a:t>Therapeutic Goal of PRP</a:t>
            </a:r>
          </a:p>
        </p:txBody>
      </p:sp>
      <p:sp>
        <p:nvSpPr>
          <p:cNvPr id="48" name="TextBox 47"/>
          <p:cNvSpPr txBox="1"/>
          <p:nvPr/>
        </p:nvSpPr>
        <p:spPr>
          <a:xfrm>
            <a:off x="1259188" y="1535668"/>
            <a:ext cx="2133600" cy="369332"/>
          </a:xfrm>
          <a:prstGeom prst="rect">
            <a:avLst/>
          </a:prstGeom>
          <a:noFill/>
        </p:spPr>
        <p:txBody>
          <a:bodyPr wrap="square" rtlCol="0">
            <a:spAutoFit/>
          </a:bodyPr>
          <a:lstStyle/>
          <a:p>
            <a:pPr algn="ctr"/>
            <a:r>
              <a:rPr lang="en-US" b="1" dirty="0"/>
              <a:t>Inflammatory</a:t>
            </a:r>
          </a:p>
        </p:txBody>
      </p:sp>
      <p:sp>
        <p:nvSpPr>
          <p:cNvPr id="49" name="TextBox 48"/>
          <p:cNvSpPr txBox="1"/>
          <p:nvPr/>
        </p:nvSpPr>
        <p:spPr>
          <a:xfrm>
            <a:off x="3505200" y="1535668"/>
            <a:ext cx="2133600" cy="369332"/>
          </a:xfrm>
          <a:prstGeom prst="rect">
            <a:avLst/>
          </a:prstGeom>
          <a:noFill/>
        </p:spPr>
        <p:txBody>
          <a:bodyPr wrap="square" rtlCol="0">
            <a:spAutoFit/>
          </a:bodyPr>
          <a:lstStyle/>
          <a:p>
            <a:pPr algn="ctr"/>
            <a:r>
              <a:rPr lang="en-US" b="1" dirty="0"/>
              <a:t>Proliferation</a:t>
            </a:r>
          </a:p>
        </p:txBody>
      </p:sp>
      <p:sp>
        <p:nvSpPr>
          <p:cNvPr id="50" name="TextBox 49"/>
          <p:cNvSpPr txBox="1"/>
          <p:nvPr/>
        </p:nvSpPr>
        <p:spPr>
          <a:xfrm>
            <a:off x="5791200" y="1535668"/>
            <a:ext cx="2133600" cy="369332"/>
          </a:xfrm>
          <a:prstGeom prst="rect">
            <a:avLst/>
          </a:prstGeom>
          <a:noFill/>
        </p:spPr>
        <p:txBody>
          <a:bodyPr wrap="square" rtlCol="0">
            <a:spAutoFit/>
          </a:bodyPr>
          <a:lstStyle/>
          <a:p>
            <a:pPr algn="ctr"/>
            <a:r>
              <a:rPr lang="en-US" b="1" dirty="0"/>
              <a:t>Regenerative</a:t>
            </a:r>
          </a:p>
        </p:txBody>
      </p:sp>
      <p:sp>
        <p:nvSpPr>
          <p:cNvPr id="51" name="TextBox 50"/>
          <p:cNvSpPr txBox="1"/>
          <p:nvPr/>
        </p:nvSpPr>
        <p:spPr>
          <a:xfrm>
            <a:off x="1268241" y="1833388"/>
            <a:ext cx="1093959" cy="369332"/>
          </a:xfrm>
          <a:prstGeom prst="rect">
            <a:avLst/>
          </a:prstGeom>
          <a:noFill/>
        </p:spPr>
        <p:txBody>
          <a:bodyPr wrap="square" rtlCol="0">
            <a:spAutoFit/>
          </a:bodyPr>
          <a:lstStyle/>
          <a:p>
            <a:pPr algn="ctr"/>
            <a:r>
              <a:rPr lang="en-US" dirty="0"/>
              <a:t>Pro</a:t>
            </a:r>
          </a:p>
        </p:txBody>
      </p:sp>
      <p:sp>
        <p:nvSpPr>
          <p:cNvPr id="52" name="TextBox 51"/>
          <p:cNvSpPr txBox="1"/>
          <p:nvPr/>
        </p:nvSpPr>
        <p:spPr>
          <a:xfrm>
            <a:off x="2182641" y="1828800"/>
            <a:ext cx="1093959" cy="369332"/>
          </a:xfrm>
          <a:prstGeom prst="rect">
            <a:avLst/>
          </a:prstGeom>
          <a:noFill/>
        </p:spPr>
        <p:txBody>
          <a:bodyPr wrap="square" rtlCol="0">
            <a:spAutoFit/>
          </a:bodyPr>
          <a:lstStyle/>
          <a:p>
            <a:pPr algn="ctr"/>
            <a:r>
              <a:rPr lang="en-US" dirty="0"/>
              <a:t>Anti</a:t>
            </a:r>
          </a:p>
        </p:txBody>
      </p:sp>
      <p:grpSp>
        <p:nvGrpSpPr>
          <p:cNvPr id="2" name="Group 68"/>
          <p:cNvGrpSpPr/>
          <p:nvPr/>
        </p:nvGrpSpPr>
        <p:grpSpPr>
          <a:xfrm>
            <a:off x="1447800" y="2209800"/>
            <a:ext cx="7391400" cy="2895600"/>
            <a:chOff x="1295400" y="2286000"/>
            <a:chExt cx="7391400" cy="2895600"/>
          </a:xfrm>
        </p:grpSpPr>
        <p:grpSp>
          <p:nvGrpSpPr>
            <p:cNvPr id="3" name="Group 55"/>
            <p:cNvGrpSpPr/>
            <p:nvPr/>
          </p:nvGrpSpPr>
          <p:grpSpPr>
            <a:xfrm>
              <a:off x="1295400" y="2286000"/>
              <a:ext cx="7391400" cy="2895600"/>
              <a:chOff x="1295400" y="2286000"/>
              <a:chExt cx="7391400" cy="3429000"/>
            </a:xfrm>
          </p:grpSpPr>
          <p:cxnSp>
            <p:nvCxnSpPr>
              <p:cNvPr id="37" name="Straight Connector 36"/>
              <p:cNvCxnSpPr/>
              <p:nvPr/>
            </p:nvCxnSpPr>
            <p:spPr>
              <a:xfrm rot="5400000">
                <a:off x="3414663" y="3221009"/>
                <a:ext cx="1845815" cy="1517904"/>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26" name="Rounded Rectangle 25"/>
              <p:cNvSpPr/>
              <p:nvPr/>
            </p:nvSpPr>
            <p:spPr>
              <a:xfrm>
                <a:off x="1295400" y="4876800"/>
                <a:ext cx="7391400" cy="838200"/>
              </a:xfrm>
              <a:prstGeom prst="roundRect">
                <a:avLst>
                  <a:gd name="adj" fmla="val 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ounded Rectangle 24"/>
              <p:cNvSpPr/>
              <p:nvPr/>
            </p:nvSpPr>
            <p:spPr>
              <a:xfrm>
                <a:off x="1295400" y="4876800"/>
                <a:ext cx="5486400" cy="838200"/>
              </a:xfrm>
              <a:prstGeom prst="roundRect">
                <a:avLst>
                  <a:gd name="adj" fmla="val 0"/>
                </a:avLst>
              </a:prstGeom>
              <a:gradFill>
                <a:gsLst>
                  <a:gs pos="0">
                    <a:schemeClr val="bg1"/>
                  </a:gs>
                  <a:gs pos="58000">
                    <a:srgbClr val="FFC000"/>
                  </a:gs>
                  <a:gs pos="77000">
                    <a:srgbClr val="FF0000"/>
                  </a:gs>
                  <a:gs pos="86000">
                    <a:srgbClr val="C00000"/>
                  </a:gs>
                  <a:gs pos="100000">
                    <a:schemeClr val="tx1"/>
                  </a:gs>
                  <a:gs pos="70000">
                    <a:srgbClr val="FF0300"/>
                  </a:gs>
                  <a:gs pos="100000">
                    <a:srgbClr val="4D0808"/>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ounded Rectangle 26"/>
              <p:cNvSpPr/>
              <p:nvPr/>
            </p:nvSpPr>
            <p:spPr>
              <a:xfrm>
                <a:off x="1295400" y="4876800"/>
                <a:ext cx="7391400" cy="838200"/>
              </a:xfrm>
              <a:prstGeom prst="roundRect">
                <a:avLst>
                  <a:gd name="adj" fmla="val 0"/>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9" name="Straight Connector 28"/>
              <p:cNvCxnSpPr/>
              <p:nvPr/>
            </p:nvCxnSpPr>
            <p:spPr>
              <a:xfrm rot="5400000">
                <a:off x="304800" y="3980506"/>
                <a:ext cx="19812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a:xfrm rot="5400000">
                <a:off x="957027" y="3700227"/>
                <a:ext cx="1819746" cy="53340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rot="5400000">
                <a:off x="1680927" y="3585927"/>
                <a:ext cx="1819746" cy="76200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rot="10800000" flipV="1">
                <a:off x="5181600" y="3057054"/>
                <a:ext cx="2667000" cy="1819746"/>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24" name="Rounded Rectangle 23"/>
              <p:cNvSpPr/>
              <p:nvPr/>
            </p:nvSpPr>
            <p:spPr>
              <a:xfrm>
                <a:off x="1295400" y="2286000"/>
                <a:ext cx="7391400" cy="838200"/>
              </a:xfrm>
              <a:prstGeom prst="roundRect">
                <a:avLst>
                  <a:gd name="adj" fmla="val 0"/>
                </a:avLst>
              </a:prstGeom>
              <a:gradFill>
                <a:gsLst>
                  <a:gs pos="3000">
                    <a:schemeClr val="bg1"/>
                  </a:gs>
                  <a:gs pos="47000">
                    <a:srgbClr val="FFC000"/>
                  </a:gs>
                  <a:gs pos="77000">
                    <a:srgbClr val="FF0000"/>
                  </a:gs>
                  <a:gs pos="82000">
                    <a:srgbClr val="C00000"/>
                  </a:gs>
                  <a:gs pos="100000">
                    <a:schemeClr val="tx1"/>
                  </a:gs>
                  <a:gs pos="70000">
                    <a:srgbClr val="FF0300"/>
                  </a:gs>
                  <a:gs pos="100000">
                    <a:srgbClr val="4D0808"/>
                  </a:gs>
                </a:gsLst>
                <a:lin ang="10800000" scaled="0"/>
              </a:gra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cxnSp>
          <p:nvCxnSpPr>
            <p:cNvPr id="58" name="Straight Connector 57"/>
            <p:cNvCxnSpPr/>
            <p:nvPr/>
          </p:nvCxnSpPr>
          <p:spPr>
            <a:xfrm rot="5400000">
              <a:off x="4852234" y="4825166"/>
              <a:ext cx="694944"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9" name="Straight Connector 58"/>
            <p:cNvCxnSpPr/>
            <p:nvPr/>
          </p:nvCxnSpPr>
          <p:spPr>
            <a:xfrm rot="5400000">
              <a:off x="3251684" y="4825166"/>
              <a:ext cx="694944"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0" name="Straight Connector 59"/>
            <p:cNvCxnSpPr/>
            <p:nvPr/>
          </p:nvCxnSpPr>
          <p:spPr>
            <a:xfrm rot="5400000">
              <a:off x="1862328" y="4825166"/>
              <a:ext cx="694944"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1" name="Straight Connector 60"/>
            <p:cNvCxnSpPr/>
            <p:nvPr/>
          </p:nvCxnSpPr>
          <p:spPr>
            <a:xfrm rot="5400000">
              <a:off x="1252728" y="4825166"/>
              <a:ext cx="694944"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2" name="Straight Connector 61"/>
            <p:cNvCxnSpPr/>
            <p:nvPr/>
          </p:nvCxnSpPr>
          <p:spPr>
            <a:xfrm rot="5400000">
              <a:off x="7398565" y="2641729"/>
              <a:ext cx="6858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3" name="Straight Connector 62"/>
            <p:cNvCxnSpPr/>
            <p:nvPr/>
          </p:nvCxnSpPr>
          <p:spPr>
            <a:xfrm rot="5400000">
              <a:off x="4690076" y="2641729"/>
              <a:ext cx="6858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4" name="Straight Connector 63"/>
            <p:cNvCxnSpPr/>
            <p:nvPr/>
          </p:nvCxnSpPr>
          <p:spPr>
            <a:xfrm rot="5400000">
              <a:off x="2601741" y="2641729"/>
              <a:ext cx="6858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5" name="Straight Connector 64"/>
            <p:cNvCxnSpPr/>
            <p:nvPr/>
          </p:nvCxnSpPr>
          <p:spPr>
            <a:xfrm rot="5400000">
              <a:off x="1772594" y="2641729"/>
              <a:ext cx="6858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66" name="TextBox 65"/>
          <p:cNvSpPr txBox="1"/>
          <p:nvPr/>
        </p:nvSpPr>
        <p:spPr>
          <a:xfrm>
            <a:off x="1391594" y="5277566"/>
            <a:ext cx="1788812" cy="923330"/>
          </a:xfrm>
          <a:prstGeom prst="rect">
            <a:avLst/>
          </a:prstGeom>
          <a:noFill/>
        </p:spPr>
        <p:txBody>
          <a:bodyPr wrap="square" rtlCol="0">
            <a:spAutoFit/>
          </a:bodyPr>
          <a:lstStyle/>
          <a:p>
            <a:r>
              <a:rPr lang="en-US" dirty="0"/>
              <a:t>Cleansing</a:t>
            </a:r>
          </a:p>
          <a:p>
            <a:r>
              <a:rPr lang="en-US" dirty="0"/>
              <a:t>Debridement</a:t>
            </a:r>
          </a:p>
          <a:p>
            <a:r>
              <a:rPr lang="en-US" dirty="0" err="1"/>
              <a:t>Chemotaxis</a:t>
            </a:r>
            <a:endParaRPr lang="en-US" dirty="0"/>
          </a:p>
        </p:txBody>
      </p:sp>
      <p:sp>
        <p:nvSpPr>
          <p:cNvPr id="67" name="TextBox 66"/>
          <p:cNvSpPr txBox="1"/>
          <p:nvPr/>
        </p:nvSpPr>
        <p:spPr>
          <a:xfrm>
            <a:off x="3031621" y="5262753"/>
            <a:ext cx="2438400" cy="646331"/>
          </a:xfrm>
          <a:prstGeom prst="rect">
            <a:avLst/>
          </a:prstGeom>
          <a:noFill/>
        </p:spPr>
        <p:txBody>
          <a:bodyPr wrap="square" rtlCol="0">
            <a:spAutoFit/>
          </a:bodyPr>
          <a:lstStyle/>
          <a:p>
            <a:r>
              <a:rPr lang="en-US" dirty="0"/>
              <a:t>Fiber accumulation</a:t>
            </a:r>
          </a:p>
          <a:p>
            <a:endParaRPr lang="en-US" dirty="0"/>
          </a:p>
        </p:txBody>
      </p:sp>
      <p:sp>
        <p:nvSpPr>
          <p:cNvPr id="68" name="TextBox 67"/>
          <p:cNvSpPr txBox="1"/>
          <p:nvPr/>
        </p:nvSpPr>
        <p:spPr>
          <a:xfrm>
            <a:off x="5414515" y="5237527"/>
            <a:ext cx="2438400" cy="646331"/>
          </a:xfrm>
          <a:prstGeom prst="rect">
            <a:avLst/>
          </a:prstGeom>
          <a:noFill/>
        </p:spPr>
        <p:txBody>
          <a:bodyPr wrap="square" rtlCol="0">
            <a:spAutoFit/>
          </a:bodyPr>
          <a:lstStyle/>
          <a:p>
            <a:r>
              <a:rPr lang="en-US" dirty="0"/>
              <a:t>  Matrix remodeling</a:t>
            </a:r>
          </a:p>
          <a:p>
            <a:endParaRPr lang="en-US" dirty="0"/>
          </a:p>
        </p:txBody>
      </p:sp>
      <p:sp>
        <p:nvSpPr>
          <p:cNvPr id="31" name="TextBox 30"/>
          <p:cNvSpPr txBox="1"/>
          <p:nvPr/>
        </p:nvSpPr>
        <p:spPr>
          <a:xfrm>
            <a:off x="-19497" y="2373868"/>
            <a:ext cx="2177901" cy="369332"/>
          </a:xfrm>
          <a:prstGeom prst="rect">
            <a:avLst/>
          </a:prstGeom>
          <a:solidFill>
            <a:schemeClr val="bg1"/>
          </a:solidFill>
          <a:ln w="12700">
            <a:solidFill>
              <a:srgbClr val="FF0000"/>
            </a:solidFill>
          </a:ln>
        </p:spPr>
        <p:txBody>
          <a:bodyPr wrap="square" rtlCol="0">
            <a:spAutoFit/>
          </a:bodyPr>
          <a:lstStyle/>
          <a:p>
            <a:pPr algn="ctr"/>
            <a:r>
              <a:rPr lang="en-US" dirty="0"/>
              <a:t>Normal Healing</a:t>
            </a:r>
          </a:p>
        </p:txBody>
      </p:sp>
      <p:sp>
        <p:nvSpPr>
          <p:cNvPr id="32" name="TextBox 31"/>
          <p:cNvSpPr txBox="1"/>
          <p:nvPr/>
        </p:nvSpPr>
        <p:spPr>
          <a:xfrm>
            <a:off x="-46534" y="4477223"/>
            <a:ext cx="2177901" cy="584775"/>
          </a:xfrm>
          <a:prstGeom prst="rect">
            <a:avLst/>
          </a:prstGeom>
          <a:solidFill>
            <a:schemeClr val="bg1"/>
          </a:solidFill>
          <a:ln w="12700">
            <a:solidFill>
              <a:srgbClr val="FF0000"/>
            </a:solidFill>
          </a:ln>
        </p:spPr>
        <p:txBody>
          <a:bodyPr wrap="square" rtlCol="0">
            <a:spAutoFit/>
          </a:bodyPr>
          <a:lstStyle/>
          <a:p>
            <a:pPr algn="ctr"/>
            <a:r>
              <a:rPr lang="en-US" sz="1600" dirty="0"/>
              <a:t>Accelerated Healing</a:t>
            </a:r>
          </a:p>
        </p:txBody>
      </p:sp>
    </p:spTree>
    <p:extLst>
      <p:ext uri="{BB962C8B-B14F-4D97-AF65-F5344CB8AC3E}">
        <p14:creationId xmlns:p14="http://schemas.microsoft.com/office/powerpoint/2010/main" val="2552148881"/>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Protocols for Injection therapy</a:t>
            </a:r>
          </a:p>
        </p:txBody>
      </p:sp>
      <p:sp>
        <p:nvSpPr>
          <p:cNvPr id="3" name="Content Placeholder 2"/>
          <p:cNvSpPr>
            <a:spLocks noGrp="1"/>
          </p:cNvSpPr>
          <p:nvPr>
            <p:ph idx="1"/>
          </p:nvPr>
        </p:nvSpPr>
        <p:spPr/>
        <p:txBody>
          <a:bodyPr/>
          <a:lstStyle/>
          <a:p>
            <a:r>
              <a:rPr lang="en-US" dirty="0"/>
              <a:t>No anti-inflammatory meds for at least 48 hours prior to procedure</a:t>
            </a:r>
          </a:p>
          <a:p>
            <a:r>
              <a:rPr lang="en-US" dirty="0"/>
              <a:t>At least 1 month post steroid injection</a:t>
            </a:r>
          </a:p>
          <a:p>
            <a:r>
              <a:rPr lang="en-US" dirty="0"/>
              <a:t>No anti-inflammatory meds for at least 1 week, preferably 4 weeks post injection.</a:t>
            </a:r>
          </a:p>
          <a:p>
            <a:r>
              <a:rPr lang="en-US" dirty="0"/>
              <a:t>Movement is critical, but no high intensity (Pain guided activity)</a:t>
            </a:r>
          </a:p>
          <a:p>
            <a:pPr>
              <a:buFontTx/>
              <a:buChar char="•"/>
            </a:pPr>
            <a:r>
              <a:rPr lang="en-US" dirty="0"/>
              <a:t>Expect a roller coaster effect for 4-6 weeks following injection.  May require repeat injection/s depending on response.</a:t>
            </a:r>
          </a:p>
          <a:p>
            <a:pPr marL="0" indent="0">
              <a:buNone/>
            </a:pPr>
            <a:r>
              <a:rPr lang="en-US" dirty="0"/>
              <a:t>*The healthier the patient, the better the response!</a:t>
            </a:r>
          </a:p>
        </p:txBody>
      </p:sp>
    </p:spTree>
    <p:extLst>
      <p:ext uri="{BB962C8B-B14F-4D97-AF65-F5344CB8AC3E}">
        <p14:creationId xmlns:p14="http://schemas.microsoft.com/office/powerpoint/2010/main" val="332209730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914400" y="572207"/>
            <a:ext cx="7125113" cy="808019"/>
          </a:xfrm>
        </p:spPr>
        <p:txBody>
          <a:bodyPr>
            <a:normAutofit/>
          </a:bodyPr>
          <a:lstStyle/>
          <a:p>
            <a:pPr>
              <a:defRPr/>
            </a:pPr>
            <a:r>
              <a:rPr lang="en-US" dirty="0">
                <a:latin typeface="Arial"/>
                <a:cs typeface="Arial"/>
              </a:rPr>
              <a:t>Platelet Growth Factor Overview</a:t>
            </a:r>
          </a:p>
        </p:txBody>
      </p:sp>
      <p:sp>
        <p:nvSpPr>
          <p:cNvPr id="2" name="Content Placeholder 1"/>
          <p:cNvSpPr>
            <a:spLocks noGrp="1"/>
          </p:cNvSpPr>
          <p:nvPr>
            <p:ph idx="1"/>
          </p:nvPr>
        </p:nvSpPr>
        <p:spPr>
          <a:xfrm>
            <a:off x="914400" y="1647645"/>
            <a:ext cx="8001000" cy="4750279"/>
          </a:xfrm>
        </p:spPr>
        <p:txBody>
          <a:bodyPr>
            <a:normAutofit fontScale="85000" lnSpcReduction="20000"/>
          </a:bodyPr>
          <a:lstStyle/>
          <a:p>
            <a:pPr>
              <a:buNone/>
              <a:defRPr/>
            </a:pPr>
            <a:r>
              <a:rPr lang="en-US" sz="2000" b="1" i="1" dirty="0"/>
              <a:t>Platelet Derived Growth Factor (PDGF)</a:t>
            </a:r>
          </a:p>
          <a:p>
            <a:pPr lvl="1">
              <a:defRPr/>
            </a:pPr>
            <a:r>
              <a:rPr lang="en-US" sz="1800" dirty="0"/>
              <a:t>Released by the activated platelets. </a:t>
            </a:r>
          </a:p>
          <a:p>
            <a:pPr marL="736600" lvl="1" indent="-279400">
              <a:defRPr/>
            </a:pPr>
            <a:r>
              <a:rPr lang="en-US" sz="1800" dirty="0"/>
              <a:t>Powerful </a:t>
            </a:r>
            <a:r>
              <a:rPr lang="en-US" sz="1800" dirty="0" err="1"/>
              <a:t>chemoattractant</a:t>
            </a:r>
            <a:r>
              <a:rPr lang="en-US" sz="1800" dirty="0"/>
              <a:t>.</a:t>
            </a:r>
          </a:p>
          <a:p>
            <a:pPr>
              <a:buNone/>
              <a:defRPr/>
            </a:pPr>
            <a:r>
              <a:rPr lang="en-US" sz="2000" b="1" i="1" dirty="0"/>
              <a:t>Transforming Growth Factor – Beta (TGF-</a:t>
            </a:r>
            <a:r>
              <a:rPr lang="el-GR" sz="2000" b="1" i="1" dirty="0">
                <a:latin typeface="Times New Roman"/>
                <a:cs typeface="Times New Roman"/>
              </a:rPr>
              <a:t>β</a:t>
            </a:r>
            <a:r>
              <a:rPr lang="en-US" sz="2000" b="1" i="1" dirty="0"/>
              <a:t>)</a:t>
            </a:r>
          </a:p>
          <a:p>
            <a:pPr marL="736600" lvl="1" indent="-279400">
              <a:defRPr/>
            </a:pPr>
            <a:r>
              <a:rPr lang="en-US" sz="1800" dirty="0"/>
              <a:t>Plays a major role in matrix formation and healing.</a:t>
            </a:r>
          </a:p>
          <a:p>
            <a:pPr>
              <a:buNone/>
              <a:defRPr/>
            </a:pPr>
            <a:r>
              <a:rPr lang="en-US" sz="2000" b="1" i="1" dirty="0"/>
              <a:t>Vascular Endothelial Growth Factor (VEGF)</a:t>
            </a:r>
          </a:p>
          <a:p>
            <a:pPr lvl="1">
              <a:defRPr/>
            </a:pPr>
            <a:r>
              <a:rPr lang="en-US" sz="1800" dirty="0"/>
              <a:t>Stimulates endothelial growth and angiogenesis</a:t>
            </a:r>
          </a:p>
          <a:p>
            <a:pPr>
              <a:buNone/>
              <a:defRPr/>
            </a:pPr>
            <a:r>
              <a:rPr lang="en-US" sz="2000" b="1" i="1" dirty="0"/>
              <a:t>Fibroblast Growth Factor (FGF)</a:t>
            </a:r>
          </a:p>
          <a:p>
            <a:pPr lvl="1">
              <a:defRPr/>
            </a:pPr>
            <a:r>
              <a:rPr lang="en-US" sz="1800" dirty="0"/>
              <a:t>Family of growth factors involved in angiogenesis, wound healing</a:t>
            </a:r>
          </a:p>
          <a:p>
            <a:pPr>
              <a:buNone/>
              <a:defRPr/>
            </a:pPr>
            <a:r>
              <a:rPr lang="en-US" sz="2000" b="1" i="1" dirty="0"/>
              <a:t>Epidermal Growth Factor (EGF)</a:t>
            </a:r>
          </a:p>
          <a:p>
            <a:pPr lvl="1">
              <a:defRPr/>
            </a:pPr>
            <a:r>
              <a:rPr lang="en-US" sz="1800" dirty="0"/>
              <a:t>Linked to angiogenesis and collagen deposition at wound sites.</a:t>
            </a:r>
          </a:p>
          <a:p>
            <a:pPr lvl="1">
              <a:defRPr/>
            </a:pPr>
            <a:r>
              <a:rPr lang="en-US" sz="1800" dirty="0"/>
              <a:t>Shown to stimulate wound repair in fibroblasts and epithelial cells.</a:t>
            </a:r>
          </a:p>
          <a:p>
            <a:pPr>
              <a:buNone/>
              <a:defRPr/>
            </a:pPr>
            <a:r>
              <a:rPr lang="en-US" sz="2000" b="1" i="1" dirty="0"/>
              <a:t>Insulin-life Growth Factor – 1 (IGF-1)</a:t>
            </a:r>
          </a:p>
          <a:p>
            <a:pPr lvl="1">
              <a:defRPr/>
            </a:pPr>
            <a:r>
              <a:rPr lang="en-US" sz="1800" dirty="0"/>
              <a:t>Cellular recruitment</a:t>
            </a:r>
          </a:p>
          <a:p>
            <a:pPr lvl="1">
              <a:defRPr/>
            </a:pPr>
            <a:r>
              <a:rPr lang="en-US" sz="1800" dirty="0"/>
              <a:t>Orchestrator of cellular proliferation</a:t>
            </a:r>
            <a:endParaRPr lang="en-US" sz="2000" b="1" i="1" dirty="0"/>
          </a:p>
        </p:txBody>
      </p:sp>
    </p:spTree>
    <p:extLst>
      <p:ext uri="{BB962C8B-B14F-4D97-AF65-F5344CB8AC3E}">
        <p14:creationId xmlns:p14="http://schemas.microsoft.com/office/powerpoint/2010/main" val="434445223"/>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864164" y="444988"/>
            <a:ext cx="7125113" cy="924475"/>
          </a:xfrm>
        </p:spPr>
        <p:txBody>
          <a:bodyPr/>
          <a:lstStyle/>
          <a:p>
            <a:r>
              <a:rPr lang="en-US" dirty="0"/>
              <a:t>Why TRUPRP?</a:t>
            </a:r>
          </a:p>
        </p:txBody>
      </p:sp>
      <p:sp>
        <p:nvSpPr>
          <p:cNvPr id="2" name="Content Placeholder 1"/>
          <p:cNvSpPr>
            <a:spLocks noGrp="1"/>
          </p:cNvSpPr>
          <p:nvPr>
            <p:ph idx="1"/>
          </p:nvPr>
        </p:nvSpPr>
        <p:spPr/>
        <p:txBody>
          <a:bodyPr/>
          <a:lstStyle/>
          <a:p>
            <a:pPr marL="0" indent="0">
              <a:buNone/>
            </a:pPr>
            <a:endParaRPr lang="en-US" dirty="0"/>
          </a:p>
          <a:p>
            <a:r>
              <a:rPr lang="en-US" dirty="0"/>
              <a:t>(picture of newly designed device)</a:t>
            </a:r>
          </a:p>
        </p:txBody>
      </p:sp>
      <p:pic>
        <p:nvPicPr>
          <p:cNvPr id="4" name="Picture 3"/>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1009442" y="1472705"/>
            <a:ext cx="7322708" cy="4881806"/>
          </a:xfrm>
          <a:prstGeom prst="rect">
            <a:avLst/>
          </a:prstGeom>
        </p:spPr>
      </p:pic>
    </p:spTree>
    <p:extLst>
      <p:ext uri="{BB962C8B-B14F-4D97-AF65-F5344CB8AC3E}">
        <p14:creationId xmlns:p14="http://schemas.microsoft.com/office/powerpoint/2010/main" val="2834118640"/>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Key Delivery Considerations</a:t>
            </a:r>
          </a:p>
        </p:txBody>
      </p:sp>
      <p:sp>
        <p:nvSpPr>
          <p:cNvPr id="2" name="Content Placeholder 1"/>
          <p:cNvSpPr>
            <a:spLocks noGrp="1"/>
          </p:cNvSpPr>
          <p:nvPr>
            <p:ph idx="1"/>
          </p:nvPr>
        </p:nvSpPr>
        <p:spPr/>
        <p:txBody>
          <a:bodyPr>
            <a:normAutofit fontScale="85000" lnSpcReduction="20000"/>
          </a:bodyPr>
          <a:lstStyle/>
          <a:p>
            <a:pPr>
              <a:lnSpc>
                <a:spcPct val="90000"/>
              </a:lnSpc>
              <a:buClr>
                <a:schemeClr val="tx1"/>
              </a:buClr>
              <a:buFontTx/>
              <a:buChar char="•"/>
            </a:pPr>
            <a:r>
              <a:rPr lang="en-US" sz="2400" dirty="0"/>
              <a:t>Consistent</a:t>
            </a:r>
          </a:p>
          <a:p>
            <a:pPr lvl="1">
              <a:lnSpc>
                <a:spcPct val="90000"/>
              </a:lnSpc>
              <a:buClr>
                <a:schemeClr val="tx1"/>
              </a:buClr>
              <a:buFontTx/>
              <a:buChar char="–"/>
            </a:pPr>
            <a:r>
              <a:rPr lang="en-US" sz="2400" dirty="0"/>
              <a:t>Relatively error-free delivery of desirable concentrated cells.</a:t>
            </a:r>
          </a:p>
          <a:p>
            <a:pPr>
              <a:lnSpc>
                <a:spcPct val="90000"/>
              </a:lnSpc>
              <a:spcBef>
                <a:spcPct val="100000"/>
              </a:spcBef>
              <a:buClr>
                <a:schemeClr val="tx1"/>
              </a:buClr>
              <a:buFontTx/>
              <a:buChar char="•"/>
            </a:pPr>
            <a:r>
              <a:rPr lang="en-US" sz="2400" dirty="0"/>
              <a:t>Reproducibility</a:t>
            </a:r>
          </a:p>
          <a:p>
            <a:pPr lvl="1">
              <a:lnSpc>
                <a:spcPct val="90000"/>
              </a:lnSpc>
              <a:buClr>
                <a:schemeClr val="tx1"/>
              </a:buClr>
              <a:buFontTx/>
              <a:buChar char="–"/>
            </a:pPr>
            <a:r>
              <a:rPr lang="en-US" sz="2400" dirty="0"/>
              <a:t>Automated with intelligent detection capabilities</a:t>
            </a:r>
          </a:p>
          <a:p>
            <a:pPr>
              <a:lnSpc>
                <a:spcPct val="90000"/>
              </a:lnSpc>
              <a:spcBef>
                <a:spcPct val="100000"/>
              </a:spcBef>
              <a:buClr>
                <a:schemeClr val="tx1"/>
              </a:buClr>
              <a:buFontTx/>
              <a:buChar char="•"/>
            </a:pPr>
            <a:r>
              <a:rPr lang="en-US" sz="2400" dirty="0"/>
              <a:t>Safety</a:t>
            </a:r>
          </a:p>
          <a:p>
            <a:pPr lvl="1">
              <a:lnSpc>
                <a:spcPct val="90000"/>
              </a:lnSpc>
              <a:buClr>
                <a:schemeClr val="tx1"/>
              </a:buClr>
              <a:buFontTx/>
              <a:buChar char="–"/>
            </a:pPr>
            <a:r>
              <a:rPr lang="en-US" sz="2400" dirty="0"/>
              <a:t>Closed system with physical barriers</a:t>
            </a:r>
          </a:p>
          <a:p>
            <a:pPr>
              <a:lnSpc>
                <a:spcPct val="90000"/>
              </a:lnSpc>
              <a:spcBef>
                <a:spcPct val="100000"/>
              </a:spcBef>
              <a:buClr>
                <a:schemeClr val="tx1"/>
              </a:buClr>
              <a:buFontTx/>
              <a:buChar char="•"/>
            </a:pPr>
            <a:r>
              <a:rPr lang="en-US" sz="2400" dirty="0"/>
              <a:t>Easy to use</a:t>
            </a:r>
          </a:p>
          <a:p>
            <a:pPr lvl="1">
              <a:lnSpc>
                <a:spcPct val="90000"/>
              </a:lnSpc>
              <a:buClr>
                <a:schemeClr val="tx1"/>
              </a:buClr>
              <a:buFontTx/>
              <a:buChar char="–"/>
            </a:pPr>
            <a:r>
              <a:rPr lang="en-US" sz="2400" dirty="0"/>
              <a:t>Minimal operator involvement</a:t>
            </a:r>
          </a:p>
          <a:p>
            <a:endParaRPr lang="en-US" dirty="0"/>
          </a:p>
        </p:txBody>
      </p:sp>
    </p:spTree>
    <p:extLst>
      <p:ext uri="{BB962C8B-B14F-4D97-AF65-F5344CB8AC3E}">
        <p14:creationId xmlns:p14="http://schemas.microsoft.com/office/powerpoint/2010/main" val="1736707166"/>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itle 1"/>
          <p:cNvSpPr>
            <a:spLocks noGrp="1"/>
          </p:cNvSpPr>
          <p:nvPr>
            <p:ph type="title"/>
          </p:nvPr>
        </p:nvSpPr>
        <p:spPr bwMode="auto">
          <a:xfrm>
            <a:off x="457200" y="357099"/>
            <a:ext cx="8229600" cy="990600"/>
          </a:xfrm>
          <a:noFill/>
          <a:ln>
            <a:miter lim="800000"/>
            <a:headEnd/>
            <a:tailEnd/>
          </a:ln>
        </p:spPr>
        <p:txBody>
          <a:bodyPr vert="horz" wrap="square" lIns="91440" tIns="45720" rIns="91440" bIns="45720" numCol="1" anchor="t" anchorCtr="0" compatLnSpc="1">
            <a:prstTxWarp prst="textNoShape">
              <a:avLst/>
            </a:prstTxWarp>
          </a:bodyPr>
          <a:lstStyle/>
          <a:p>
            <a:r>
              <a:rPr lang="en-US" dirty="0"/>
              <a:t>The Magellan</a:t>
            </a:r>
            <a:r>
              <a:rPr lang="en-US" sz="2000" baseline="48000" dirty="0"/>
              <a:t>®</a:t>
            </a:r>
            <a:r>
              <a:rPr lang="en-US" dirty="0"/>
              <a:t> Platform</a:t>
            </a:r>
          </a:p>
        </p:txBody>
      </p:sp>
      <p:pic>
        <p:nvPicPr>
          <p:cNvPr id="2" name="Picture 1"/>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888763" y="1181807"/>
            <a:ext cx="7349383" cy="5324149"/>
          </a:xfrm>
          <a:prstGeom prst="rect">
            <a:avLst/>
          </a:prstGeom>
        </p:spPr>
      </p:pic>
    </p:spTree>
    <p:extLst>
      <p:ext uri="{BB962C8B-B14F-4D97-AF65-F5344CB8AC3E}">
        <p14:creationId xmlns:p14="http://schemas.microsoft.com/office/powerpoint/2010/main" val="2454630732"/>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914401" y="93243"/>
            <a:ext cx="7299960" cy="1182588"/>
          </a:xfrm>
          <a:prstGeom prst="rect">
            <a:avLst/>
          </a:prstGeom>
          <a:ln>
            <a:noFill/>
          </a:ln>
        </p:spPr>
        <p:txBody>
          <a:bodyPr vert="horz" lIns="91440" tIns="45720" rIns="91440" bIns="45720" rtlCol="0" anchor="ctr">
            <a:noAutofit/>
          </a:bodyPr>
          <a:lstStyle/>
          <a:p>
            <a:pPr marL="0" marR="0" lvl="0" indent="0" algn="l" defTabSz="457200" rtl="0" eaLnBrk="1" fontAlgn="auto" latinLnBrk="0" hangingPunct="1">
              <a:lnSpc>
                <a:spcPct val="100000"/>
              </a:lnSpc>
              <a:spcBef>
                <a:spcPct val="0"/>
              </a:spcBef>
              <a:spcAft>
                <a:spcPts val="0"/>
              </a:spcAft>
              <a:buClrTx/>
              <a:buSzTx/>
              <a:buFontTx/>
              <a:buNone/>
              <a:tabLst/>
              <a:defRPr/>
            </a:pPr>
            <a:r>
              <a:rPr lang="en-US" sz="4400" b="1" noProof="0" dirty="0">
                <a:ln w="12700">
                  <a:solidFill>
                    <a:schemeClr val="tx2">
                      <a:satMod val="155000"/>
                    </a:schemeClr>
                  </a:solidFill>
                  <a:prstDash val="solid"/>
                </a:ln>
                <a:latin typeface="+mj-lt"/>
                <a:ea typeface="+mj-ea"/>
                <a:cs typeface="Trebuchet MS"/>
              </a:rPr>
              <a:t>Volume Customization</a:t>
            </a:r>
            <a:endParaRPr kumimoji="0" lang="en-US" sz="4400" b="1" i="0" u="none" strike="noStrike" kern="1200" cap="none" spc="0" normalizeH="0" baseline="100000" noProof="0" dirty="0">
              <a:ln w="12700">
                <a:solidFill>
                  <a:schemeClr val="tx2">
                    <a:satMod val="155000"/>
                  </a:schemeClr>
                </a:solidFill>
                <a:prstDash val="solid"/>
              </a:ln>
              <a:solidFill>
                <a:schemeClr val="tx1"/>
              </a:solidFill>
              <a:effectLst/>
              <a:uLnTx/>
              <a:uFillTx/>
              <a:latin typeface="+mj-lt"/>
              <a:ea typeface="+mj-ea"/>
              <a:cs typeface="Trebuchet MS"/>
            </a:endParaRPr>
          </a:p>
        </p:txBody>
      </p:sp>
      <p:pic>
        <p:nvPicPr>
          <p:cNvPr id="6" name="Picture 5" descr="New Picture (71).jpg"/>
          <p:cNvPicPr>
            <a:picLocks noChangeAspect="1"/>
          </p:cNvPicPr>
          <p:nvPr/>
        </p:nvPicPr>
        <p:blipFill>
          <a:blip r:embed="rId3" cstate="print"/>
          <a:stretch>
            <a:fillRect/>
          </a:stretch>
        </p:blipFill>
        <p:spPr>
          <a:xfrm>
            <a:off x="914401" y="1412990"/>
            <a:ext cx="7299960" cy="5143925"/>
          </a:xfrm>
          <a:prstGeom prst="rect">
            <a:avLst/>
          </a:prstGeom>
        </p:spPr>
      </p:pic>
    </p:spTree>
    <p:extLst>
      <p:ext uri="{BB962C8B-B14F-4D97-AF65-F5344CB8AC3E}">
        <p14:creationId xmlns:p14="http://schemas.microsoft.com/office/powerpoint/2010/main" val="622830722"/>
      </p:ext>
    </p:extLst>
  </p:cSld>
  <p:clrMapOvr>
    <a:masterClrMapping/>
  </p:clrMapOvr>
  <p:transition advClick="0"/>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Cell Separation and Concentration in Magellan-Red PRP</a:t>
            </a:r>
          </a:p>
        </p:txBody>
      </p:sp>
      <p:sp>
        <p:nvSpPr>
          <p:cNvPr id="3" name="Content Placeholder 2"/>
          <p:cNvSpPr>
            <a:spLocks noGrp="1"/>
          </p:cNvSpPr>
          <p:nvPr>
            <p:ph idx="1"/>
          </p:nvPr>
        </p:nvSpPr>
        <p:spPr/>
        <p:txBody>
          <a:bodyPr/>
          <a:lstStyle/>
          <a:p>
            <a:endParaRPr lang="en-US" dirty="0"/>
          </a:p>
        </p:txBody>
      </p:sp>
      <p:grpSp>
        <p:nvGrpSpPr>
          <p:cNvPr id="4" name="Group 22"/>
          <p:cNvGrpSpPr>
            <a:grpSpLocks/>
          </p:cNvGrpSpPr>
          <p:nvPr/>
        </p:nvGrpSpPr>
        <p:grpSpPr bwMode="auto">
          <a:xfrm>
            <a:off x="1009443" y="2678049"/>
            <a:ext cx="7848601" cy="2113437"/>
            <a:chOff x="228600" y="2520947"/>
            <a:chExt cx="8911778" cy="1517648"/>
          </a:xfrm>
        </p:grpSpPr>
        <p:pic>
          <p:nvPicPr>
            <p:cNvPr id="5" name="Picture 4" descr="migration5"/>
            <p:cNvPicPr>
              <a:picLocks noChangeArrowheads="1"/>
            </p:cNvPicPr>
            <p:nvPr/>
          </p:nvPicPr>
          <p:blipFill>
            <a:blip r:embed="rId3" cstate="print"/>
            <a:srcRect/>
            <a:stretch>
              <a:fillRect/>
            </a:stretch>
          </p:blipFill>
          <p:spPr bwMode="auto">
            <a:xfrm>
              <a:off x="1936664" y="2562221"/>
              <a:ext cx="1595357" cy="1435099"/>
            </a:xfrm>
            <a:prstGeom prst="rect">
              <a:avLst/>
            </a:prstGeom>
            <a:noFill/>
            <a:ln w="6350">
              <a:solidFill>
                <a:schemeClr val="tx1"/>
              </a:solidFill>
              <a:miter lim="800000"/>
              <a:headEnd/>
              <a:tailEnd/>
            </a:ln>
            <a:effectLst>
              <a:outerShdw dist="38100" dir="2700000" sx="102000" sy="102000" algn="tl" rotWithShape="0">
                <a:srgbClr val="808080">
                  <a:alpha val="39999"/>
                </a:srgbClr>
              </a:outerShdw>
            </a:effectLst>
          </p:spPr>
        </p:pic>
        <p:pic>
          <p:nvPicPr>
            <p:cNvPr id="6" name="Picture 3" descr="migration1"/>
            <p:cNvPicPr>
              <a:picLocks noChangeArrowheads="1"/>
            </p:cNvPicPr>
            <p:nvPr/>
          </p:nvPicPr>
          <p:blipFill>
            <a:blip r:embed="rId4" cstate="print"/>
            <a:srcRect/>
            <a:stretch>
              <a:fillRect/>
            </a:stretch>
          </p:blipFill>
          <p:spPr bwMode="auto">
            <a:xfrm>
              <a:off x="228600" y="2562221"/>
              <a:ext cx="1596945" cy="1435099"/>
            </a:xfrm>
            <a:prstGeom prst="rect">
              <a:avLst/>
            </a:prstGeom>
            <a:noFill/>
            <a:ln w="6350">
              <a:solidFill>
                <a:schemeClr val="tx1"/>
              </a:solidFill>
              <a:miter lim="800000"/>
              <a:headEnd/>
              <a:tailEnd/>
            </a:ln>
            <a:effectLst>
              <a:outerShdw dist="38100" dir="2700000" sx="102000" sy="102000" algn="tl" rotWithShape="0">
                <a:srgbClr val="808080">
                  <a:alpha val="39999"/>
                </a:srgbClr>
              </a:outerShdw>
            </a:effectLst>
          </p:spPr>
        </p:pic>
        <p:grpSp>
          <p:nvGrpSpPr>
            <p:cNvPr id="7" name="Group 32"/>
            <p:cNvGrpSpPr>
              <a:grpSpLocks/>
            </p:cNvGrpSpPr>
            <p:nvPr/>
          </p:nvGrpSpPr>
          <p:grpSpPr bwMode="auto">
            <a:xfrm>
              <a:off x="7213591" y="2679408"/>
              <a:ext cx="1698622" cy="292389"/>
              <a:chOff x="7085756" y="2082700"/>
              <a:chExt cx="1815779" cy="321677"/>
            </a:xfrm>
          </p:grpSpPr>
          <p:sp>
            <p:nvSpPr>
              <p:cNvPr id="25" name="Oval 24"/>
              <p:cNvSpPr>
                <a:spLocks noChangeArrowheads="1"/>
              </p:cNvSpPr>
              <p:nvPr/>
            </p:nvSpPr>
            <p:spPr bwMode="auto">
              <a:xfrm>
                <a:off x="7085391" y="2194794"/>
                <a:ext cx="135753" cy="136228"/>
              </a:xfrm>
              <a:prstGeom prst="ellipse">
                <a:avLst/>
              </a:prstGeom>
              <a:solidFill>
                <a:srgbClr val="FF9900"/>
              </a:solidFill>
              <a:ln w="3175">
                <a:solidFill>
                  <a:schemeClr val="tx1"/>
                </a:solidFill>
                <a:round/>
                <a:headEnd/>
                <a:tailEnd/>
              </a:ln>
              <a:effectLst>
                <a:outerShdw blurRad="63500" dist="38100" dir="2700000" algn="tl" rotWithShape="0">
                  <a:srgbClr val="000000">
                    <a:alpha val="50000"/>
                  </a:srgbClr>
                </a:outerShdw>
              </a:effectLst>
            </p:spPr>
            <p:txBody>
              <a:bodyPr anchor="ctr"/>
              <a:lstStyle/>
              <a:p>
                <a:pPr algn="ctr">
                  <a:defRPr/>
                </a:pPr>
                <a:endParaRPr lang="en-US" sz="1600" b="1">
                  <a:solidFill>
                    <a:schemeClr val="lt1"/>
                  </a:solidFill>
                  <a:latin typeface="+mn-lt"/>
                  <a:ea typeface="+mn-ea"/>
                </a:endParaRPr>
              </a:p>
            </p:txBody>
          </p:sp>
          <p:sp>
            <p:nvSpPr>
              <p:cNvPr id="26" name="TextBox 109"/>
              <p:cNvSpPr txBox="1">
                <a:spLocks noChangeArrowheads="1"/>
              </p:cNvSpPr>
              <p:nvPr/>
            </p:nvSpPr>
            <p:spPr bwMode="auto">
              <a:xfrm>
                <a:off x="7231325" y="2083017"/>
                <a:ext cx="1669756" cy="321359"/>
              </a:xfrm>
              <a:prstGeom prst="rect">
                <a:avLst/>
              </a:prstGeom>
              <a:noFill/>
              <a:ln w="9525">
                <a:noFill/>
                <a:miter lim="800000"/>
                <a:headEnd/>
                <a:tailEnd/>
              </a:ln>
            </p:spPr>
            <p:txBody>
              <a:bodyPr>
                <a:spAutoFit/>
              </a:bodyPr>
              <a:lstStyle/>
              <a:p>
                <a:pPr>
                  <a:defRPr/>
                </a:pPr>
                <a:r>
                  <a:rPr lang="en-US" sz="1300" b="1" dirty="0">
                    <a:latin typeface="+mn-lt"/>
                    <a:ea typeface="+mn-ea"/>
                    <a:cs typeface="Arial" charset="0"/>
                  </a:rPr>
                  <a:t>Platelets</a:t>
                </a:r>
              </a:p>
            </p:txBody>
          </p:sp>
        </p:grpSp>
        <p:grpSp>
          <p:nvGrpSpPr>
            <p:cNvPr id="8" name="Group 34"/>
            <p:cNvGrpSpPr>
              <a:grpSpLocks/>
            </p:cNvGrpSpPr>
            <p:nvPr/>
          </p:nvGrpSpPr>
          <p:grpSpPr bwMode="auto">
            <a:xfrm>
              <a:off x="7215179" y="3229933"/>
              <a:ext cx="1922024" cy="292389"/>
              <a:chOff x="7087453" y="2627300"/>
              <a:chExt cx="2054589" cy="321677"/>
            </a:xfrm>
          </p:grpSpPr>
          <p:sp>
            <p:nvSpPr>
              <p:cNvPr id="23" name="TextBox 111"/>
              <p:cNvSpPr txBox="1">
                <a:spLocks noChangeArrowheads="1"/>
              </p:cNvSpPr>
              <p:nvPr/>
            </p:nvSpPr>
            <p:spPr bwMode="auto">
              <a:xfrm>
                <a:off x="7233023" y="2627988"/>
                <a:ext cx="1909021" cy="321359"/>
              </a:xfrm>
              <a:prstGeom prst="rect">
                <a:avLst/>
              </a:prstGeom>
              <a:noFill/>
              <a:ln w="9525">
                <a:noFill/>
                <a:miter lim="800000"/>
                <a:headEnd/>
                <a:tailEnd/>
              </a:ln>
            </p:spPr>
            <p:txBody>
              <a:bodyPr>
                <a:spAutoFit/>
              </a:bodyPr>
              <a:lstStyle/>
              <a:p>
                <a:pPr>
                  <a:defRPr/>
                </a:pPr>
                <a:r>
                  <a:rPr lang="en-US" sz="1300" b="1" dirty="0">
                    <a:latin typeface="+mn-lt"/>
                    <a:ea typeface="+mn-ea"/>
                    <a:cs typeface="Arial" charset="0"/>
                  </a:rPr>
                  <a:t>Progenitor Cells</a:t>
                </a:r>
              </a:p>
            </p:txBody>
          </p:sp>
          <p:sp>
            <p:nvSpPr>
              <p:cNvPr id="24" name="Oval 23"/>
              <p:cNvSpPr>
                <a:spLocks noChangeArrowheads="1"/>
              </p:cNvSpPr>
              <p:nvPr/>
            </p:nvSpPr>
            <p:spPr bwMode="auto">
              <a:xfrm>
                <a:off x="7087088" y="2745004"/>
                <a:ext cx="135753" cy="136228"/>
              </a:xfrm>
              <a:prstGeom prst="ellipse">
                <a:avLst/>
              </a:prstGeom>
              <a:solidFill>
                <a:srgbClr val="00B0F0"/>
              </a:solidFill>
              <a:ln w="3175">
                <a:solidFill>
                  <a:schemeClr val="tx1"/>
                </a:solidFill>
                <a:round/>
                <a:headEnd/>
                <a:tailEnd/>
              </a:ln>
              <a:effectLst>
                <a:outerShdw blurRad="63500" dist="38100" dir="2700000" algn="tl" rotWithShape="0">
                  <a:srgbClr val="000000">
                    <a:alpha val="50000"/>
                  </a:srgbClr>
                </a:outerShdw>
              </a:effectLst>
            </p:spPr>
            <p:txBody>
              <a:bodyPr anchor="ctr"/>
              <a:lstStyle/>
              <a:p>
                <a:pPr algn="ctr">
                  <a:defRPr/>
                </a:pPr>
                <a:endParaRPr lang="en-US" sz="1600" b="1">
                  <a:solidFill>
                    <a:schemeClr val="lt1"/>
                  </a:solidFill>
                  <a:latin typeface="+mn-lt"/>
                  <a:ea typeface="+mn-ea"/>
                </a:endParaRPr>
              </a:p>
            </p:txBody>
          </p:sp>
        </p:grpSp>
        <p:grpSp>
          <p:nvGrpSpPr>
            <p:cNvPr id="9" name="Group 35"/>
            <p:cNvGrpSpPr>
              <a:grpSpLocks/>
            </p:cNvGrpSpPr>
            <p:nvPr/>
          </p:nvGrpSpPr>
          <p:grpSpPr bwMode="auto">
            <a:xfrm>
              <a:off x="7216766" y="3505195"/>
              <a:ext cx="1698621" cy="292389"/>
              <a:chOff x="7089150" y="2991207"/>
              <a:chExt cx="1815777" cy="321677"/>
            </a:xfrm>
          </p:grpSpPr>
          <p:sp>
            <p:nvSpPr>
              <p:cNvPr id="21" name="Oval 20"/>
              <p:cNvSpPr>
                <a:spLocks noChangeArrowheads="1"/>
              </p:cNvSpPr>
              <p:nvPr/>
            </p:nvSpPr>
            <p:spPr bwMode="auto">
              <a:xfrm>
                <a:off x="7088784" y="3102984"/>
                <a:ext cx="135752" cy="136228"/>
              </a:xfrm>
              <a:prstGeom prst="ellipse">
                <a:avLst/>
              </a:prstGeom>
              <a:solidFill>
                <a:srgbClr val="FF0000"/>
              </a:solidFill>
              <a:ln w="3175">
                <a:solidFill>
                  <a:schemeClr val="tx1"/>
                </a:solidFill>
                <a:round/>
                <a:headEnd/>
                <a:tailEnd/>
              </a:ln>
              <a:effectLst>
                <a:outerShdw blurRad="63500" dist="38100" dir="2700000" algn="tl" rotWithShape="0">
                  <a:srgbClr val="000000">
                    <a:alpha val="50000"/>
                  </a:srgbClr>
                </a:outerShdw>
              </a:effectLst>
            </p:spPr>
            <p:txBody>
              <a:bodyPr anchor="ctr"/>
              <a:lstStyle/>
              <a:p>
                <a:pPr algn="ctr">
                  <a:defRPr/>
                </a:pPr>
                <a:endParaRPr lang="en-US" sz="1600" b="1">
                  <a:solidFill>
                    <a:schemeClr val="lt1"/>
                  </a:solidFill>
                  <a:latin typeface="+mn-lt"/>
                  <a:ea typeface="+mn-ea"/>
                </a:endParaRPr>
              </a:p>
            </p:txBody>
          </p:sp>
          <p:sp>
            <p:nvSpPr>
              <p:cNvPr id="22" name="TextBox 109"/>
              <p:cNvSpPr txBox="1">
                <a:spLocks noChangeArrowheads="1"/>
              </p:cNvSpPr>
              <p:nvPr/>
            </p:nvSpPr>
            <p:spPr bwMode="auto">
              <a:xfrm>
                <a:off x="7234718" y="2991207"/>
                <a:ext cx="1669755" cy="321359"/>
              </a:xfrm>
              <a:prstGeom prst="rect">
                <a:avLst/>
              </a:prstGeom>
              <a:noFill/>
              <a:ln w="9525">
                <a:noFill/>
                <a:miter lim="800000"/>
                <a:headEnd/>
                <a:tailEnd/>
              </a:ln>
            </p:spPr>
            <p:txBody>
              <a:bodyPr>
                <a:spAutoFit/>
              </a:bodyPr>
              <a:lstStyle/>
              <a:p>
                <a:pPr>
                  <a:defRPr/>
                </a:pPr>
                <a:r>
                  <a:rPr lang="en-US" sz="1300" b="1" dirty="0">
                    <a:latin typeface="+mn-lt"/>
                    <a:ea typeface="+mn-ea"/>
                    <a:cs typeface="Arial" charset="0"/>
                  </a:rPr>
                  <a:t>Red Blood Cells</a:t>
                </a:r>
              </a:p>
            </p:txBody>
          </p:sp>
        </p:grpSp>
        <p:grpSp>
          <p:nvGrpSpPr>
            <p:cNvPr id="10" name="Group 33"/>
            <p:cNvGrpSpPr>
              <a:grpSpLocks/>
            </p:cNvGrpSpPr>
            <p:nvPr/>
          </p:nvGrpSpPr>
          <p:grpSpPr bwMode="auto">
            <a:xfrm>
              <a:off x="7218354" y="2954671"/>
              <a:ext cx="1922024" cy="292389"/>
              <a:chOff x="7090847" y="2364475"/>
              <a:chExt cx="2054589" cy="321677"/>
            </a:xfrm>
          </p:grpSpPr>
          <p:sp>
            <p:nvSpPr>
              <p:cNvPr id="19" name="Oval 18"/>
              <p:cNvSpPr>
                <a:spLocks noChangeArrowheads="1"/>
              </p:cNvSpPr>
              <p:nvPr/>
            </p:nvSpPr>
            <p:spPr bwMode="auto">
              <a:xfrm>
                <a:off x="7090481" y="2456669"/>
                <a:ext cx="135753" cy="136228"/>
              </a:xfrm>
              <a:prstGeom prst="ellipse">
                <a:avLst/>
              </a:prstGeom>
              <a:solidFill>
                <a:schemeClr val="bg1"/>
              </a:solidFill>
              <a:ln w="3175">
                <a:solidFill>
                  <a:schemeClr val="tx1"/>
                </a:solidFill>
                <a:round/>
                <a:headEnd/>
                <a:tailEnd/>
              </a:ln>
              <a:effectLst>
                <a:outerShdw blurRad="63500" dist="38100" dir="2700000" algn="tl" rotWithShape="0">
                  <a:srgbClr val="000000">
                    <a:alpha val="50000"/>
                  </a:srgbClr>
                </a:outerShdw>
              </a:effectLst>
            </p:spPr>
            <p:txBody>
              <a:bodyPr anchor="ctr"/>
              <a:lstStyle/>
              <a:p>
                <a:pPr algn="ctr">
                  <a:defRPr/>
                </a:pPr>
                <a:endParaRPr lang="en-US" sz="1600" b="1">
                  <a:solidFill>
                    <a:schemeClr val="lt1"/>
                  </a:solidFill>
                  <a:latin typeface="+mn-lt"/>
                  <a:ea typeface="+mn-ea"/>
                </a:endParaRPr>
              </a:p>
            </p:txBody>
          </p:sp>
          <p:sp>
            <p:nvSpPr>
              <p:cNvPr id="20" name="TextBox 111"/>
              <p:cNvSpPr txBox="1">
                <a:spLocks noChangeArrowheads="1"/>
              </p:cNvSpPr>
              <p:nvPr/>
            </p:nvSpPr>
            <p:spPr bwMode="auto">
              <a:xfrm>
                <a:off x="7236415" y="2364104"/>
                <a:ext cx="1909021" cy="321359"/>
              </a:xfrm>
              <a:prstGeom prst="rect">
                <a:avLst/>
              </a:prstGeom>
              <a:noFill/>
              <a:ln w="9525">
                <a:noFill/>
                <a:miter lim="800000"/>
                <a:headEnd/>
                <a:tailEnd/>
              </a:ln>
            </p:spPr>
            <p:txBody>
              <a:bodyPr>
                <a:spAutoFit/>
              </a:bodyPr>
              <a:lstStyle/>
              <a:p>
                <a:pPr>
                  <a:defRPr/>
                </a:pPr>
                <a:r>
                  <a:rPr lang="en-US" sz="1300" b="1" dirty="0">
                    <a:latin typeface="+mn-lt"/>
                    <a:ea typeface="+mn-ea"/>
                    <a:cs typeface="Arial" charset="0"/>
                  </a:rPr>
                  <a:t>White Blood Cells</a:t>
                </a:r>
              </a:p>
            </p:txBody>
          </p:sp>
        </p:grpSp>
        <p:pic>
          <p:nvPicPr>
            <p:cNvPr id="11" name="Picture 10"/>
            <p:cNvPicPr>
              <a:picLocks noChangeAspect="1" noChangeArrowheads="1"/>
            </p:cNvPicPr>
            <p:nvPr/>
          </p:nvPicPr>
          <p:blipFill>
            <a:blip r:embed="rId5" cstate="print"/>
            <a:srcRect/>
            <a:stretch>
              <a:fillRect/>
            </a:stretch>
          </p:blipFill>
          <p:spPr bwMode="auto">
            <a:xfrm>
              <a:off x="3644729" y="2562221"/>
              <a:ext cx="1598532" cy="1435099"/>
            </a:xfrm>
            <a:prstGeom prst="rect">
              <a:avLst/>
            </a:prstGeom>
            <a:noFill/>
            <a:ln w="9525">
              <a:solidFill>
                <a:schemeClr val="tx1"/>
              </a:solidFill>
              <a:miter lim="800000"/>
              <a:headEnd/>
              <a:tailEnd/>
            </a:ln>
            <a:effectLst>
              <a:outerShdw dist="38100" dir="2700000" sx="102000" sy="102000" algn="tl" rotWithShape="0">
                <a:srgbClr val="808080">
                  <a:alpha val="39999"/>
                </a:srgbClr>
              </a:outerShdw>
            </a:effectLst>
          </p:spPr>
        </p:pic>
        <p:cxnSp>
          <p:nvCxnSpPr>
            <p:cNvPr id="12" name="Straight Connector 11"/>
            <p:cNvCxnSpPr>
              <a:cxnSpLocks noChangeShapeType="1"/>
              <a:endCxn id="13" idx="0"/>
            </p:cNvCxnSpPr>
            <p:nvPr/>
          </p:nvCxnSpPr>
          <p:spPr bwMode="auto">
            <a:xfrm flipH="1">
              <a:off x="4640042" y="2605084"/>
              <a:ext cx="1531860" cy="519111"/>
            </a:xfrm>
            <a:prstGeom prst="line">
              <a:avLst/>
            </a:prstGeom>
            <a:noFill/>
            <a:ln w="25400">
              <a:solidFill>
                <a:srgbClr val="FF0000"/>
              </a:solidFill>
              <a:round/>
              <a:headEnd/>
              <a:tailEnd/>
            </a:ln>
            <a:effectLst>
              <a:outerShdw dist="20000" dir="5400000" rotWithShape="0">
                <a:srgbClr val="808080">
                  <a:alpha val="37999"/>
                </a:srgbClr>
              </a:outerShdw>
            </a:effectLst>
          </p:spPr>
        </p:cxnSp>
        <p:sp>
          <p:nvSpPr>
            <p:cNvPr id="13" name="Oval 12"/>
            <p:cNvSpPr>
              <a:spLocks noChangeArrowheads="1"/>
            </p:cNvSpPr>
            <p:nvPr/>
          </p:nvSpPr>
          <p:spPr bwMode="auto">
            <a:xfrm>
              <a:off x="4367006" y="3133721"/>
              <a:ext cx="546073" cy="538163"/>
            </a:xfrm>
            <a:prstGeom prst="ellipse">
              <a:avLst/>
            </a:prstGeom>
            <a:noFill/>
            <a:ln w="28575">
              <a:solidFill>
                <a:srgbClr val="FF0000"/>
              </a:solidFill>
              <a:round/>
              <a:headEnd/>
              <a:tailEnd/>
            </a:ln>
            <a:effectLst>
              <a:outerShdw dist="23000" dir="5400000" rotWithShape="0">
                <a:srgbClr val="808080">
                  <a:alpha val="34999"/>
                </a:srgbClr>
              </a:outerShdw>
            </a:effectLst>
          </p:spPr>
          <p:txBody>
            <a:bodyPr anchor="ctr"/>
            <a:lstStyle/>
            <a:p>
              <a:pPr algn="ctr">
                <a:defRPr/>
              </a:pPr>
              <a:endParaRPr lang="en-US">
                <a:solidFill>
                  <a:schemeClr val="lt1"/>
                </a:solidFill>
                <a:latin typeface="+mn-lt"/>
                <a:ea typeface="+mn-ea"/>
              </a:endParaRPr>
            </a:p>
          </p:txBody>
        </p:sp>
        <p:cxnSp>
          <p:nvCxnSpPr>
            <p:cNvPr id="14" name="Straight Connector 13"/>
            <p:cNvCxnSpPr>
              <a:cxnSpLocks noChangeShapeType="1"/>
              <a:endCxn id="13" idx="4"/>
            </p:cNvCxnSpPr>
            <p:nvPr/>
          </p:nvCxnSpPr>
          <p:spPr bwMode="auto">
            <a:xfrm flipH="1" flipV="1">
              <a:off x="4640042" y="3671882"/>
              <a:ext cx="1608057" cy="304799"/>
            </a:xfrm>
            <a:prstGeom prst="line">
              <a:avLst/>
            </a:prstGeom>
            <a:noFill/>
            <a:ln w="25400">
              <a:solidFill>
                <a:srgbClr val="FF0000"/>
              </a:solidFill>
              <a:round/>
              <a:headEnd/>
              <a:tailEnd/>
            </a:ln>
            <a:effectLst>
              <a:outerShdw dist="20000" dir="5400000" rotWithShape="0">
                <a:srgbClr val="808080">
                  <a:alpha val="37999"/>
                </a:srgbClr>
              </a:outerShdw>
            </a:effectLst>
          </p:spPr>
        </p:cxnSp>
        <p:pic>
          <p:nvPicPr>
            <p:cNvPr id="15" name="Picture 19" descr="Blowout-Brian.jpg"/>
            <p:cNvPicPr>
              <a:picLocks noChangeAspect="1"/>
            </p:cNvPicPr>
            <p:nvPr/>
          </p:nvPicPr>
          <p:blipFill>
            <a:blip r:embed="rId6" cstate="print"/>
            <a:srcRect l="40379" t="22968" r="5931" b="16167"/>
            <a:stretch>
              <a:fillRect/>
            </a:stretch>
          </p:blipFill>
          <p:spPr bwMode="auto">
            <a:xfrm>
              <a:off x="5536022" y="2520947"/>
              <a:ext cx="1672027" cy="1517648"/>
            </a:xfrm>
            <a:prstGeom prst="rect">
              <a:avLst/>
            </a:prstGeom>
            <a:noFill/>
            <a:ln w="9525">
              <a:noFill/>
              <a:miter lim="800000"/>
              <a:headEnd/>
              <a:tailEnd/>
            </a:ln>
          </p:spPr>
        </p:pic>
        <p:sp>
          <p:nvSpPr>
            <p:cNvPr id="16" name="TextBox 20"/>
            <p:cNvSpPr txBox="1">
              <a:spLocks noChangeArrowheads="1"/>
            </p:cNvSpPr>
            <p:nvPr/>
          </p:nvSpPr>
          <p:spPr bwMode="auto">
            <a:xfrm>
              <a:off x="228600" y="2553237"/>
              <a:ext cx="312623" cy="313573"/>
            </a:xfrm>
            <a:prstGeom prst="rect">
              <a:avLst/>
            </a:prstGeom>
            <a:solidFill>
              <a:srgbClr val="FFFFFF"/>
            </a:solidFill>
            <a:ln w="9525">
              <a:solidFill>
                <a:schemeClr val="tx1"/>
              </a:solidFill>
              <a:miter lim="800000"/>
              <a:headEnd/>
              <a:tailEnd/>
            </a:ln>
          </p:spPr>
          <p:txBody>
            <a:bodyPr lIns="0" tIns="0" rIns="0" bIns="0" anchor="ctr">
              <a:spAutoFit/>
            </a:bodyPr>
            <a:lstStyle/>
            <a:p>
              <a:pPr algn="ctr"/>
              <a:r>
                <a:rPr lang="en-US"/>
                <a:t>1</a:t>
              </a:r>
            </a:p>
          </p:txBody>
        </p:sp>
        <p:sp>
          <p:nvSpPr>
            <p:cNvPr id="17" name="TextBox 36"/>
            <p:cNvSpPr txBox="1">
              <a:spLocks noChangeArrowheads="1"/>
            </p:cNvSpPr>
            <p:nvPr/>
          </p:nvSpPr>
          <p:spPr bwMode="auto">
            <a:xfrm>
              <a:off x="1938371" y="2555082"/>
              <a:ext cx="312623" cy="313573"/>
            </a:xfrm>
            <a:prstGeom prst="rect">
              <a:avLst/>
            </a:prstGeom>
            <a:solidFill>
              <a:srgbClr val="FFFFFF"/>
            </a:solidFill>
            <a:ln w="9525">
              <a:solidFill>
                <a:schemeClr val="tx1"/>
              </a:solidFill>
              <a:miter lim="800000"/>
              <a:headEnd/>
              <a:tailEnd/>
            </a:ln>
          </p:spPr>
          <p:txBody>
            <a:bodyPr lIns="0" tIns="0" rIns="0" bIns="0" anchor="ctr">
              <a:spAutoFit/>
            </a:bodyPr>
            <a:lstStyle/>
            <a:p>
              <a:pPr algn="ctr"/>
              <a:r>
                <a:rPr lang="en-US"/>
                <a:t>2</a:t>
              </a:r>
            </a:p>
          </p:txBody>
        </p:sp>
        <p:sp>
          <p:nvSpPr>
            <p:cNvPr id="18" name="TextBox 37"/>
            <p:cNvSpPr txBox="1">
              <a:spLocks noChangeArrowheads="1"/>
            </p:cNvSpPr>
            <p:nvPr/>
          </p:nvSpPr>
          <p:spPr bwMode="auto">
            <a:xfrm>
              <a:off x="3642610" y="2552782"/>
              <a:ext cx="312623" cy="313573"/>
            </a:xfrm>
            <a:prstGeom prst="rect">
              <a:avLst/>
            </a:prstGeom>
            <a:solidFill>
              <a:srgbClr val="FFFFFF"/>
            </a:solidFill>
            <a:ln w="9525">
              <a:solidFill>
                <a:schemeClr val="tx1"/>
              </a:solidFill>
              <a:miter lim="800000"/>
              <a:headEnd/>
              <a:tailEnd/>
            </a:ln>
          </p:spPr>
          <p:txBody>
            <a:bodyPr lIns="0" tIns="0" rIns="0" bIns="0" anchor="ctr">
              <a:spAutoFit/>
            </a:bodyPr>
            <a:lstStyle/>
            <a:p>
              <a:pPr algn="ctr"/>
              <a:r>
                <a:rPr lang="en-US"/>
                <a:t>3</a:t>
              </a:r>
            </a:p>
          </p:txBody>
        </p:sp>
      </p:grpSp>
    </p:spTree>
    <p:extLst>
      <p:ext uri="{BB962C8B-B14F-4D97-AF65-F5344CB8AC3E}">
        <p14:creationId xmlns:p14="http://schemas.microsoft.com/office/powerpoint/2010/main" val="33776300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Magellan</a:t>
            </a:r>
            <a:r>
              <a:rPr lang="en-US" sz="2000" baseline="48000" dirty="0"/>
              <a:t>®</a:t>
            </a:r>
            <a:r>
              <a:rPr lang="en-US" dirty="0"/>
              <a:t> vs. Competition</a:t>
            </a:r>
          </a:p>
        </p:txBody>
      </p:sp>
      <p:sp>
        <p:nvSpPr>
          <p:cNvPr id="5" name="Content Placeholder 4"/>
          <p:cNvSpPr>
            <a:spLocks noGrp="1"/>
          </p:cNvSpPr>
          <p:nvPr>
            <p:ph idx="1"/>
          </p:nvPr>
        </p:nvSpPr>
        <p:spPr>
          <a:xfrm>
            <a:off x="1009443" y="1807361"/>
            <a:ext cx="7125112" cy="2995375"/>
          </a:xfrm>
        </p:spPr>
        <p:txBody>
          <a:bodyPr>
            <a:normAutofit/>
          </a:bodyPr>
          <a:lstStyle/>
          <a:p>
            <a:r>
              <a:rPr lang="en-US" dirty="0"/>
              <a:t>Fully </a:t>
            </a:r>
            <a:r>
              <a:rPr lang="en-US" dirty="0" err="1"/>
              <a:t>automated</a:t>
            </a:r>
            <a:r>
              <a:rPr lang="en-US" dirty="0" err="1">
                <a:sym typeface="Wingdings"/>
              </a:rPr>
              <a:t>No</a:t>
            </a:r>
            <a:r>
              <a:rPr lang="en-US" dirty="0">
                <a:sym typeface="Wingdings"/>
              </a:rPr>
              <a:t> cell manipulation/self balancing</a:t>
            </a:r>
          </a:p>
          <a:p>
            <a:r>
              <a:rPr lang="en-US" dirty="0">
                <a:sym typeface="Wingdings"/>
              </a:rPr>
              <a:t>Actual buffy coat </a:t>
            </a:r>
            <a:r>
              <a:rPr lang="en-US" dirty="0" err="1">
                <a:sym typeface="Wingdings"/>
              </a:rPr>
              <a:t>producedred</a:t>
            </a:r>
            <a:r>
              <a:rPr lang="en-US" dirty="0">
                <a:sym typeface="Wingdings"/>
              </a:rPr>
              <a:t> PRP</a:t>
            </a:r>
          </a:p>
          <a:p>
            <a:r>
              <a:rPr lang="en-US" dirty="0">
                <a:sym typeface="Wingdings"/>
              </a:rPr>
              <a:t>PPP automatically collected</a:t>
            </a:r>
          </a:p>
          <a:p>
            <a:r>
              <a:rPr lang="en-US" dirty="0">
                <a:sym typeface="Wingdings"/>
              </a:rPr>
              <a:t>Customizable PRP volume and cell concentration(3-30 mL of PRP/kit) plus PPP</a:t>
            </a:r>
          </a:p>
          <a:p>
            <a:r>
              <a:rPr lang="en-US" dirty="0">
                <a:sym typeface="Wingdings"/>
              </a:rPr>
              <a:t>One kit size</a:t>
            </a:r>
          </a:p>
          <a:p>
            <a:pPr marL="0" indent="0">
              <a:buNone/>
            </a:pPr>
            <a:endParaRPr lang="en-US" dirty="0">
              <a:sym typeface="Wingdings"/>
            </a:endParaRPr>
          </a:p>
        </p:txBody>
      </p:sp>
    </p:spTree>
    <p:extLst>
      <p:ext uri="{BB962C8B-B14F-4D97-AF65-F5344CB8AC3E}">
        <p14:creationId xmlns:p14="http://schemas.microsoft.com/office/powerpoint/2010/main" val="38723097"/>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Competition—</a:t>
            </a:r>
            <a:r>
              <a:rPr lang="en-US" dirty="0" err="1"/>
              <a:t>Selphyl</a:t>
            </a:r>
            <a:r>
              <a:rPr lang="en-US" dirty="0"/>
              <a:t>/Eclipse</a:t>
            </a:r>
            <a:br>
              <a:rPr lang="en-US" dirty="0"/>
            </a:br>
            <a:r>
              <a:rPr lang="en-US" dirty="0"/>
              <a:t>Single spin systems-NOT PRP! </a:t>
            </a:r>
          </a:p>
        </p:txBody>
      </p:sp>
      <p:sp>
        <p:nvSpPr>
          <p:cNvPr id="3" name="Content Placeholder 2"/>
          <p:cNvSpPr>
            <a:spLocks noGrp="1"/>
          </p:cNvSpPr>
          <p:nvPr>
            <p:ph idx="1"/>
          </p:nvPr>
        </p:nvSpPr>
        <p:spPr>
          <a:xfrm>
            <a:off x="872067" y="1775093"/>
            <a:ext cx="7408333" cy="2856728"/>
          </a:xfrm>
        </p:spPr>
        <p:txBody>
          <a:bodyPr/>
          <a:lstStyle/>
          <a:p>
            <a:r>
              <a:rPr lang="en-US" dirty="0"/>
              <a:t>Single spin centrifuge </a:t>
            </a:r>
            <a:r>
              <a:rPr lang="en-US" dirty="0">
                <a:sym typeface="Wingdings"/>
              </a:rPr>
              <a:t>Does not produce a buffy coat</a:t>
            </a:r>
            <a:endParaRPr lang="en-US" dirty="0"/>
          </a:p>
          <a:p>
            <a:r>
              <a:rPr lang="en-US" dirty="0"/>
              <a:t>Essentially platelet-poor plasma </a:t>
            </a:r>
            <a:r>
              <a:rPr lang="en-US" dirty="0">
                <a:sym typeface="Wingdings"/>
              </a:rPr>
              <a:t>yellow in color, small volume acquired</a:t>
            </a:r>
          </a:p>
          <a:p>
            <a:r>
              <a:rPr lang="en-US" dirty="0">
                <a:sym typeface="Wingdings"/>
              </a:rPr>
              <a:t>Manual manipulating of product  potential cell damage, exposes user to blood products</a:t>
            </a:r>
            <a:endParaRPr lang="en-US" dirty="0"/>
          </a:p>
          <a:p>
            <a:r>
              <a:rPr lang="en-US" dirty="0"/>
              <a:t>Kit cost ranging from $350-$500 across the country</a:t>
            </a:r>
          </a:p>
        </p:txBody>
      </p:sp>
    </p:spTree>
    <p:extLst>
      <p:ext uri="{BB962C8B-B14F-4D97-AF65-F5344CB8AC3E}">
        <p14:creationId xmlns:p14="http://schemas.microsoft.com/office/powerpoint/2010/main" val="1318752875"/>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09442" y="409638"/>
            <a:ext cx="7125113" cy="809562"/>
          </a:xfrm>
        </p:spPr>
        <p:txBody>
          <a:bodyPr>
            <a:normAutofit fontScale="90000"/>
          </a:bodyPr>
          <a:lstStyle/>
          <a:p>
            <a:r>
              <a:rPr lang="en-US" dirty="0"/>
              <a:t>Single Spin Centrifuges; </a:t>
            </a:r>
            <a:r>
              <a:rPr lang="en-US" dirty="0" err="1"/>
              <a:t>Selphyl</a:t>
            </a:r>
            <a:r>
              <a:rPr lang="en-US" dirty="0"/>
              <a:t> and </a:t>
            </a:r>
            <a:r>
              <a:rPr lang="en-US" dirty="0" err="1"/>
              <a:t>Regen</a:t>
            </a:r>
            <a:endParaRPr lang="en-US" dirty="0"/>
          </a:p>
        </p:txBody>
      </p:sp>
      <p:pic>
        <p:nvPicPr>
          <p:cNvPr id="3" name="Picture 12" descr="cascade_drucker"/>
          <p:cNvPicPr>
            <a:picLocks noChangeAspect="1" noChangeArrowheads="1"/>
          </p:cNvPicPr>
          <p:nvPr/>
        </p:nvPicPr>
        <p:blipFill>
          <a:blip r:embed="rId2" cstate="print"/>
          <a:srcRect/>
          <a:stretch>
            <a:fillRect/>
          </a:stretch>
        </p:blipFill>
        <p:spPr bwMode="auto">
          <a:xfrm>
            <a:off x="533400" y="2438400"/>
            <a:ext cx="3105150" cy="2789238"/>
          </a:xfrm>
          <a:prstGeom prst="rect">
            <a:avLst/>
          </a:prstGeom>
          <a:noFill/>
          <a:ln w="25400">
            <a:solidFill>
              <a:srgbClr val="000000"/>
            </a:solidFill>
            <a:miter lim="800000"/>
            <a:headEnd/>
            <a:tailEnd/>
          </a:ln>
        </p:spPr>
      </p:pic>
      <p:pic>
        <p:nvPicPr>
          <p:cNvPr id="4" name="Picture 10"/>
          <p:cNvPicPr>
            <a:picLocks noChangeAspect="1" noChangeArrowheads="1"/>
          </p:cNvPicPr>
          <p:nvPr/>
        </p:nvPicPr>
        <p:blipFill>
          <a:blip r:embed="rId3" cstate="print"/>
          <a:srcRect/>
          <a:stretch>
            <a:fillRect/>
          </a:stretch>
        </p:blipFill>
        <p:spPr bwMode="auto">
          <a:xfrm>
            <a:off x="2819400" y="4302125"/>
            <a:ext cx="3268663" cy="2555875"/>
          </a:xfrm>
          <a:prstGeom prst="rect">
            <a:avLst/>
          </a:prstGeom>
          <a:noFill/>
          <a:ln w="25400">
            <a:solidFill>
              <a:schemeClr val="bg1"/>
            </a:solidFill>
            <a:miter lim="800000"/>
            <a:headEnd/>
            <a:tailEnd/>
          </a:ln>
          <a:effectLst/>
        </p:spPr>
      </p:pic>
      <p:pic>
        <p:nvPicPr>
          <p:cNvPr id="5" name="Picture 7" descr="statspin30"/>
          <p:cNvPicPr>
            <a:picLocks noChangeAspect="1" noChangeArrowheads="1"/>
          </p:cNvPicPr>
          <p:nvPr/>
        </p:nvPicPr>
        <p:blipFill>
          <a:blip r:embed="rId4" cstate="print"/>
          <a:srcRect/>
          <a:stretch>
            <a:fillRect/>
          </a:stretch>
        </p:blipFill>
        <p:spPr bwMode="auto">
          <a:xfrm>
            <a:off x="5791200" y="2438400"/>
            <a:ext cx="3124200" cy="2743200"/>
          </a:xfrm>
          <a:prstGeom prst="rect">
            <a:avLst/>
          </a:prstGeom>
          <a:noFill/>
          <a:ln w="25400">
            <a:solidFill>
              <a:srgbClr val="000000"/>
            </a:solidFill>
            <a:miter lim="800000"/>
            <a:headEnd/>
            <a:tailEnd/>
          </a:ln>
        </p:spPr>
      </p:pic>
      <p:sp>
        <p:nvSpPr>
          <p:cNvPr id="6" name="Rectangle 5"/>
          <p:cNvSpPr/>
          <p:nvPr/>
        </p:nvSpPr>
        <p:spPr>
          <a:xfrm>
            <a:off x="2286000" y="1219200"/>
            <a:ext cx="4572000" cy="1061829"/>
          </a:xfrm>
          <a:prstGeom prst="rect">
            <a:avLst/>
          </a:prstGeom>
        </p:spPr>
        <p:txBody>
          <a:bodyPr wrap="square">
            <a:spAutoFit/>
          </a:bodyPr>
          <a:lstStyle/>
          <a:p>
            <a:pPr>
              <a:spcBef>
                <a:spcPct val="50000"/>
              </a:spcBef>
            </a:pPr>
            <a:r>
              <a:rPr lang="en-US" b="1" dirty="0">
                <a:solidFill>
                  <a:srgbClr val="FF0000"/>
                </a:solidFill>
              </a:rPr>
              <a:t>These are nothing more that old technology, lab centrifuges.</a:t>
            </a:r>
          </a:p>
          <a:p>
            <a:pPr>
              <a:spcBef>
                <a:spcPct val="50000"/>
              </a:spcBef>
            </a:pPr>
            <a:r>
              <a:rPr lang="en-US" b="1" dirty="0">
                <a:solidFill>
                  <a:srgbClr val="FF0000"/>
                </a:solidFill>
              </a:rPr>
              <a:t>They </a:t>
            </a:r>
            <a:r>
              <a:rPr lang="en-US" b="1" u="sng" dirty="0">
                <a:solidFill>
                  <a:srgbClr val="FF0000"/>
                </a:solidFill>
              </a:rPr>
              <a:t>SEPARATE</a:t>
            </a:r>
            <a:r>
              <a:rPr lang="en-US" b="1" dirty="0">
                <a:solidFill>
                  <a:srgbClr val="FF0000"/>
                </a:solidFill>
              </a:rPr>
              <a:t>, not </a:t>
            </a:r>
            <a:r>
              <a:rPr lang="en-US" b="1" u="sng" dirty="0">
                <a:solidFill>
                  <a:srgbClr val="FF0000"/>
                </a:solidFill>
              </a:rPr>
              <a:t>CONCENTRATE</a:t>
            </a:r>
          </a:p>
        </p:txBody>
      </p:sp>
    </p:spTree>
    <p:extLst>
      <p:ext uri="{BB962C8B-B14F-4D97-AF65-F5344CB8AC3E}">
        <p14:creationId xmlns:p14="http://schemas.microsoft.com/office/powerpoint/2010/main" val="2151948597"/>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a:xfrm>
            <a:off x="762520" y="513354"/>
            <a:ext cx="7314159" cy="924475"/>
          </a:xfrm>
        </p:spPr>
        <p:txBody>
          <a:bodyPr/>
          <a:lstStyle/>
          <a:p>
            <a:r>
              <a:rPr lang="en-US" dirty="0">
                <a:latin typeface="Tahoma" pitchFamily="34" charset="0"/>
              </a:rPr>
              <a:t>Single Spin Systems Explained</a:t>
            </a:r>
          </a:p>
        </p:txBody>
      </p:sp>
      <p:sp>
        <p:nvSpPr>
          <p:cNvPr id="31" name="Footer Placeholder 4"/>
          <p:cNvSpPr>
            <a:spLocks noGrp="1"/>
          </p:cNvSpPr>
          <p:nvPr>
            <p:ph type="ftr" sz="quarter" idx="11"/>
          </p:nvPr>
        </p:nvSpPr>
        <p:spPr>
          <a:xfrm>
            <a:off x="3429000" y="6400800"/>
            <a:ext cx="2895600" cy="457200"/>
          </a:xfrm>
          <a:prstGeom prst="rect">
            <a:avLst/>
          </a:prstGeom>
        </p:spPr>
        <p:txBody>
          <a:bodyPr/>
          <a:lstStyle/>
          <a:p>
            <a:r>
              <a:rPr lang="en-US"/>
              <a:t>HemaLife Medical, LLC</a:t>
            </a:r>
          </a:p>
        </p:txBody>
      </p:sp>
      <p:sp>
        <p:nvSpPr>
          <p:cNvPr id="7177" name="Rectangle 9"/>
          <p:cNvSpPr>
            <a:spLocks noChangeArrowheads="1"/>
          </p:cNvSpPr>
          <p:nvPr/>
        </p:nvSpPr>
        <p:spPr bwMode="auto">
          <a:xfrm>
            <a:off x="1600200" y="2895600"/>
            <a:ext cx="685800" cy="2971800"/>
          </a:xfrm>
          <a:prstGeom prst="rect">
            <a:avLst/>
          </a:prstGeom>
          <a:solidFill>
            <a:srgbClr val="FF0000"/>
          </a:solidFill>
          <a:ln w="9525">
            <a:solidFill>
              <a:schemeClr val="tx1"/>
            </a:solidFill>
            <a:miter lim="800000"/>
            <a:headEnd/>
            <a:tailEnd/>
          </a:ln>
          <a:effectLst/>
        </p:spPr>
        <p:txBody>
          <a:bodyPr wrap="none" anchor="ctr"/>
          <a:lstStyle/>
          <a:p>
            <a:endParaRPr lang="en-US"/>
          </a:p>
        </p:txBody>
      </p:sp>
      <p:sp>
        <p:nvSpPr>
          <p:cNvPr id="7178" name="Line 10"/>
          <p:cNvSpPr>
            <a:spLocks noChangeShapeType="1"/>
          </p:cNvSpPr>
          <p:nvPr/>
        </p:nvSpPr>
        <p:spPr bwMode="auto">
          <a:xfrm>
            <a:off x="2362200" y="4343400"/>
            <a:ext cx="1371600" cy="0"/>
          </a:xfrm>
          <a:prstGeom prst="line">
            <a:avLst/>
          </a:prstGeom>
          <a:noFill/>
          <a:ln w="25400">
            <a:solidFill>
              <a:schemeClr val="tx1"/>
            </a:solidFill>
            <a:round/>
            <a:headEnd/>
            <a:tailEnd type="triangle" w="med" len="med"/>
          </a:ln>
          <a:effectLst/>
        </p:spPr>
        <p:txBody>
          <a:bodyPr wrap="none"/>
          <a:lstStyle/>
          <a:p>
            <a:endParaRPr lang="en-US"/>
          </a:p>
        </p:txBody>
      </p:sp>
      <p:sp>
        <p:nvSpPr>
          <p:cNvPr id="7181" name="Rectangle 13"/>
          <p:cNvSpPr>
            <a:spLocks noChangeArrowheads="1"/>
          </p:cNvSpPr>
          <p:nvPr/>
        </p:nvSpPr>
        <p:spPr bwMode="auto">
          <a:xfrm>
            <a:off x="3733800" y="2895600"/>
            <a:ext cx="685800" cy="1981200"/>
          </a:xfrm>
          <a:prstGeom prst="rect">
            <a:avLst/>
          </a:prstGeom>
          <a:solidFill>
            <a:srgbClr val="FFCC00"/>
          </a:solidFill>
          <a:ln w="9525">
            <a:solidFill>
              <a:schemeClr val="tx1"/>
            </a:solidFill>
            <a:miter lim="800000"/>
            <a:headEnd/>
            <a:tailEnd/>
          </a:ln>
          <a:effectLst/>
        </p:spPr>
        <p:txBody>
          <a:bodyPr wrap="none" anchor="ctr"/>
          <a:lstStyle/>
          <a:p>
            <a:endParaRPr lang="en-US"/>
          </a:p>
        </p:txBody>
      </p:sp>
      <p:sp>
        <p:nvSpPr>
          <p:cNvPr id="7182" name="Rectangle 14"/>
          <p:cNvSpPr>
            <a:spLocks noChangeArrowheads="1"/>
          </p:cNvSpPr>
          <p:nvPr/>
        </p:nvSpPr>
        <p:spPr bwMode="auto">
          <a:xfrm>
            <a:off x="3733800" y="4876800"/>
            <a:ext cx="685800" cy="152400"/>
          </a:xfrm>
          <a:prstGeom prst="rect">
            <a:avLst/>
          </a:prstGeom>
          <a:solidFill>
            <a:srgbClr val="FF9900"/>
          </a:solidFill>
          <a:ln w="9525">
            <a:solidFill>
              <a:schemeClr val="tx1"/>
            </a:solidFill>
            <a:miter lim="800000"/>
            <a:headEnd/>
            <a:tailEnd/>
          </a:ln>
          <a:effectLst/>
        </p:spPr>
        <p:txBody>
          <a:bodyPr wrap="none" anchor="ctr"/>
          <a:lstStyle/>
          <a:p>
            <a:endParaRPr lang="en-US"/>
          </a:p>
        </p:txBody>
      </p:sp>
      <p:sp>
        <p:nvSpPr>
          <p:cNvPr id="7183" name="Rectangle 15"/>
          <p:cNvSpPr>
            <a:spLocks noChangeArrowheads="1"/>
          </p:cNvSpPr>
          <p:nvPr/>
        </p:nvSpPr>
        <p:spPr bwMode="auto">
          <a:xfrm>
            <a:off x="3733800" y="5029200"/>
            <a:ext cx="685800" cy="838200"/>
          </a:xfrm>
          <a:prstGeom prst="rect">
            <a:avLst/>
          </a:prstGeom>
          <a:solidFill>
            <a:srgbClr val="FF0000"/>
          </a:solidFill>
          <a:ln w="9525">
            <a:solidFill>
              <a:schemeClr val="tx1"/>
            </a:solidFill>
            <a:miter lim="800000"/>
            <a:headEnd/>
            <a:tailEnd/>
          </a:ln>
          <a:effectLst/>
        </p:spPr>
        <p:txBody>
          <a:bodyPr wrap="none" anchor="ctr"/>
          <a:lstStyle/>
          <a:p>
            <a:endParaRPr lang="en-US"/>
          </a:p>
        </p:txBody>
      </p:sp>
      <p:sp>
        <p:nvSpPr>
          <p:cNvPr id="7184" name="Text Box 16"/>
          <p:cNvSpPr txBox="1">
            <a:spLocks noChangeArrowheads="1"/>
          </p:cNvSpPr>
          <p:nvPr/>
        </p:nvSpPr>
        <p:spPr bwMode="auto">
          <a:xfrm>
            <a:off x="2362200" y="4572000"/>
            <a:ext cx="1295400" cy="274638"/>
          </a:xfrm>
          <a:prstGeom prst="rect">
            <a:avLst/>
          </a:prstGeom>
          <a:noFill/>
          <a:ln w="9525">
            <a:noFill/>
            <a:miter lim="800000"/>
            <a:headEnd/>
            <a:tailEnd/>
          </a:ln>
          <a:effectLst/>
        </p:spPr>
        <p:txBody>
          <a:bodyPr>
            <a:spAutoFit/>
          </a:bodyPr>
          <a:lstStyle/>
          <a:p>
            <a:pPr>
              <a:spcBef>
                <a:spcPct val="50000"/>
              </a:spcBef>
            </a:pPr>
            <a:r>
              <a:rPr lang="en-US" sz="1200">
                <a:latin typeface="Arial" charset="0"/>
              </a:rPr>
              <a:t>Centrifugation</a:t>
            </a:r>
          </a:p>
        </p:txBody>
      </p:sp>
      <p:sp>
        <p:nvSpPr>
          <p:cNvPr id="7185" name="Rectangle 17"/>
          <p:cNvSpPr>
            <a:spLocks noChangeArrowheads="1"/>
          </p:cNvSpPr>
          <p:nvPr/>
        </p:nvSpPr>
        <p:spPr bwMode="auto">
          <a:xfrm>
            <a:off x="5562600" y="2895600"/>
            <a:ext cx="685800" cy="1981200"/>
          </a:xfrm>
          <a:prstGeom prst="rect">
            <a:avLst/>
          </a:prstGeom>
          <a:solidFill>
            <a:srgbClr val="FFCC00"/>
          </a:solidFill>
          <a:ln w="9525">
            <a:solidFill>
              <a:schemeClr val="tx1"/>
            </a:solidFill>
            <a:miter lim="800000"/>
            <a:headEnd/>
            <a:tailEnd/>
          </a:ln>
          <a:effectLst/>
        </p:spPr>
        <p:txBody>
          <a:bodyPr wrap="none" anchor="ctr"/>
          <a:lstStyle/>
          <a:p>
            <a:endParaRPr lang="en-US"/>
          </a:p>
        </p:txBody>
      </p:sp>
      <p:sp>
        <p:nvSpPr>
          <p:cNvPr id="7186" name="Rectangle 18"/>
          <p:cNvSpPr>
            <a:spLocks noChangeArrowheads="1"/>
          </p:cNvSpPr>
          <p:nvPr/>
        </p:nvSpPr>
        <p:spPr bwMode="auto">
          <a:xfrm>
            <a:off x="5562600" y="4876800"/>
            <a:ext cx="685800" cy="152400"/>
          </a:xfrm>
          <a:prstGeom prst="rect">
            <a:avLst/>
          </a:prstGeom>
          <a:solidFill>
            <a:srgbClr val="FF9900"/>
          </a:solidFill>
          <a:ln w="9525">
            <a:solidFill>
              <a:schemeClr val="tx1"/>
            </a:solidFill>
            <a:miter lim="800000"/>
            <a:headEnd/>
            <a:tailEnd/>
          </a:ln>
          <a:effectLst/>
        </p:spPr>
        <p:txBody>
          <a:bodyPr wrap="none" anchor="ctr"/>
          <a:lstStyle/>
          <a:p>
            <a:endParaRPr lang="en-US"/>
          </a:p>
        </p:txBody>
      </p:sp>
      <p:sp>
        <p:nvSpPr>
          <p:cNvPr id="7187" name="Rectangle 19"/>
          <p:cNvSpPr>
            <a:spLocks noChangeArrowheads="1"/>
          </p:cNvSpPr>
          <p:nvPr/>
        </p:nvSpPr>
        <p:spPr bwMode="auto">
          <a:xfrm>
            <a:off x="5562600" y="5029200"/>
            <a:ext cx="685800" cy="838200"/>
          </a:xfrm>
          <a:prstGeom prst="rect">
            <a:avLst/>
          </a:prstGeom>
          <a:solidFill>
            <a:srgbClr val="FF0000"/>
          </a:solidFill>
          <a:ln w="9525">
            <a:solidFill>
              <a:schemeClr val="tx1"/>
            </a:solidFill>
            <a:miter lim="800000"/>
            <a:headEnd/>
            <a:tailEnd/>
          </a:ln>
          <a:effectLst/>
        </p:spPr>
        <p:txBody>
          <a:bodyPr wrap="none" anchor="ctr"/>
          <a:lstStyle/>
          <a:p>
            <a:endParaRPr lang="en-US"/>
          </a:p>
        </p:txBody>
      </p:sp>
      <p:sp>
        <p:nvSpPr>
          <p:cNvPr id="7188" name="Text Box 20"/>
          <p:cNvSpPr txBox="1">
            <a:spLocks noChangeArrowheads="1"/>
          </p:cNvSpPr>
          <p:nvPr/>
        </p:nvSpPr>
        <p:spPr bwMode="auto">
          <a:xfrm>
            <a:off x="4495800" y="3429000"/>
            <a:ext cx="990600" cy="639763"/>
          </a:xfrm>
          <a:prstGeom prst="rect">
            <a:avLst/>
          </a:prstGeom>
          <a:noFill/>
          <a:ln w="9525">
            <a:noFill/>
            <a:miter lim="800000"/>
            <a:headEnd/>
            <a:tailEnd/>
          </a:ln>
          <a:effectLst/>
        </p:spPr>
        <p:txBody>
          <a:bodyPr>
            <a:spAutoFit/>
          </a:bodyPr>
          <a:lstStyle/>
          <a:p>
            <a:pPr>
              <a:spcBef>
                <a:spcPct val="50000"/>
              </a:spcBef>
            </a:pPr>
            <a:r>
              <a:rPr lang="en-US" sz="1200">
                <a:latin typeface="Arial" charset="0"/>
              </a:rPr>
              <a:t>Platelet-Poor Plasma</a:t>
            </a:r>
          </a:p>
        </p:txBody>
      </p:sp>
      <p:sp>
        <p:nvSpPr>
          <p:cNvPr id="7189" name="Line 21"/>
          <p:cNvSpPr>
            <a:spLocks noChangeShapeType="1"/>
          </p:cNvSpPr>
          <p:nvPr/>
        </p:nvSpPr>
        <p:spPr bwMode="auto">
          <a:xfrm flipH="1">
            <a:off x="4419600" y="3733800"/>
            <a:ext cx="228600" cy="0"/>
          </a:xfrm>
          <a:prstGeom prst="line">
            <a:avLst/>
          </a:prstGeom>
          <a:noFill/>
          <a:ln w="9525">
            <a:solidFill>
              <a:schemeClr val="tx1"/>
            </a:solidFill>
            <a:round/>
            <a:headEnd/>
            <a:tailEnd type="triangle" w="med" len="med"/>
          </a:ln>
          <a:effectLst/>
        </p:spPr>
        <p:txBody>
          <a:bodyPr wrap="none"/>
          <a:lstStyle/>
          <a:p>
            <a:endParaRPr lang="en-US"/>
          </a:p>
        </p:txBody>
      </p:sp>
      <p:sp>
        <p:nvSpPr>
          <p:cNvPr id="7190" name="Text Box 22"/>
          <p:cNvSpPr txBox="1">
            <a:spLocks noChangeArrowheads="1"/>
          </p:cNvSpPr>
          <p:nvPr/>
        </p:nvSpPr>
        <p:spPr bwMode="auto">
          <a:xfrm>
            <a:off x="4572000" y="4800600"/>
            <a:ext cx="838200" cy="274638"/>
          </a:xfrm>
          <a:prstGeom prst="rect">
            <a:avLst/>
          </a:prstGeom>
          <a:noFill/>
          <a:ln w="9525">
            <a:noFill/>
            <a:miter lim="800000"/>
            <a:headEnd/>
            <a:tailEnd/>
          </a:ln>
          <a:effectLst/>
        </p:spPr>
        <p:txBody>
          <a:bodyPr>
            <a:spAutoFit/>
          </a:bodyPr>
          <a:lstStyle/>
          <a:p>
            <a:pPr>
              <a:spcBef>
                <a:spcPct val="50000"/>
              </a:spcBef>
            </a:pPr>
            <a:r>
              <a:rPr lang="en-US" sz="1200">
                <a:latin typeface="Arial" charset="0"/>
              </a:rPr>
              <a:t>Platelets</a:t>
            </a:r>
          </a:p>
        </p:txBody>
      </p:sp>
      <p:sp>
        <p:nvSpPr>
          <p:cNvPr id="7191" name="Line 23"/>
          <p:cNvSpPr>
            <a:spLocks noChangeShapeType="1"/>
          </p:cNvSpPr>
          <p:nvPr/>
        </p:nvSpPr>
        <p:spPr bwMode="auto">
          <a:xfrm flipH="1">
            <a:off x="4419600" y="4953000"/>
            <a:ext cx="228600" cy="0"/>
          </a:xfrm>
          <a:prstGeom prst="line">
            <a:avLst/>
          </a:prstGeom>
          <a:noFill/>
          <a:ln w="9525">
            <a:solidFill>
              <a:schemeClr val="tx1"/>
            </a:solidFill>
            <a:round/>
            <a:headEnd/>
            <a:tailEnd type="triangle" w="med" len="med"/>
          </a:ln>
          <a:effectLst/>
        </p:spPr>
        <p:txBody>
          <a:bodyPr wrap="none"/>
          <a:lstStyle/>
          <a:p>
            <a:endParaRPr lang="en-US"/>
          </a:p>
        </p:txBody>
      </p:sp>
      <p:sp>
        <p:nvSpPr>
          <p:cNvPr id="7192" name="Text Box 24"/>
          <p:cNvSpPr txBox="1">
            <a:spLocks noChangeArrowheads="1"/>
          </p:cNvSpPr>
          <p:nvPr/>
        </p:nvSpPr>
        <p:spPr bwMode="auto">
          <a:xfrm>
            <a:off x="4495800" y="5257800"/>
            <a:ext cx="990600" cy="274638"/>
          </a:xfrm>
          <a:prstGeom prst="rect">
            <a:avLst/>
          </a:prstGeom>
          <a:noFill/>
          <a:ln w="9525">
            <a:noFill/>
            <a:miter lim="800000"/>
            <a:headEnd/>
            <a:tailEnd/>
          </a:ln>
          <a:effectLst/>
        </p:spPr>
        <p:txBody>
          <a:bodyPr>
            <a:spAutoFit/>
          </a:bodyPr>
          <a:lstStyle/>
          <a:p>
            <a:pPr>
              <a:spcBef>
                <a:spcPct val="50000"/>
              </a:spcBef>
            </a:pPr>
            <a:r>
              <a:rPr lang="en-US" sz="1200">
                <a:latin typeface="Arial" charset="0"/>
              </a:rPr>
              <a:t>Red Cells</a:t>
            </a:r>
          </a:p>
        </p:txBody>
      </p:sp>
      <p:sp>
        <p:nvSpPr>
          <p:cNvPr id="7193" name="Line 25"/>
          <p:cNvSpPr>
            <a:spLocks noChangeShapeType="1"/>
          </p:cNvSpPr>
          <p:nvPr/>
        </p:nvSpPr>
        <p:spPr bwMode="auto">
          <a:xfrm flipH="1">
            <a:off x="4419600" y="5410200"/>
            <a:ext cx="228600" cy="0"/>
          </a:xfrm>
          <a:prstGeom prst="line">
            <a:avLst/>
          </a:prstGeom>
          <a:noFill/>
          <a:ln w="9525">
            <a:solidFill>
              <a:schemeClr val="tx1"/>
            </a:solidFill>
            <a:round/>
            <a:headEnd/>
            <a:tailEnd type="triangle" w="med" len="med"/>
          </a:ln>
          <a:effectLst/>
        </p:spPr>
        <p:txBody>
          <a:bodyPr wrap="none"/>
          <a:lstStyle/>
          <a:p>
            <a:endParaRPr lang="en-US"/>
          </a:p>
        </p:txBody>
      </p:sp>
      <p:sp>
        <p:nvSpPr>
          <p:cNvPr id="7194" name="Text Box 26"/>
          <p:cNvSpPr txBox="1">
            <a:spLocks noChangeArrowheads="1"/>
          </p:cNvSpPr>
          <p:nvPr/>
        </p:nvSpPr>
        <p:spPr bwMode="auto">
          <a:xfrm>
            <a:off x="1600200" y="6096000"/>
            <a:ext cx="685800" cy="274638"/>
          </a:xfrm>
          <a:prstGeom prst="rect">
            <a:avLst/>
          </a:prstGeom>
          <a:noFill/>
          <a:ln w="9525">
            <a:noFill/>
            <a:miter lim="800000"/>
            <a:headEnd/>
            <a:tailEnd/>
          </a:ln>
          <a:effectLst/>
        </p:spPr>
        <p:txBody>
          <a:bodyPr>
            <a:spAutoFit/>
          </a:bodyPr>
          <a:lstStyle/>
          <a:p>
            <a:pPr>
              <a:spcBef>
                <a:spcPct val="50000"/>
              </a:spcBef>
            </a:pPr>
            <a:r>
              <a:rPr lang="en-US" sz="1200">
                <a:latin typeface="Arial" charset="0"/>
              </a:rPr>
              <a:t>10 ml</a:t>
            </a:r>
          </a:p>
        </p:txBody>
      </p:sp>
      <p:sp>
        <p:nvSpPr>
          <p:cNvPr id="7195" name="Text Box 27"/>
          <p:cNvSpPr txBox="1">
            <a:spLocks noChangeArrowheads="1"/>
          </p:cNvSpPr>
          <p:nvPr/>
        </p:nvSpPr>
        <p:spPr bwMode="auto">
          <a:xfrm>
            <a:off x="2362200" y="3276600"/>
            <a:ext cx="1219200" cy="274638"/>
          </a:xfrm>
          <a:prstGeom prst="rect">
            <a:avLst/>
          </a:prstGeom>
          <a:noFill/>
          <a:ln w="9525">
            <a:noFill/>
            <a:miter lim="800000"/>
            <a:headEnd/>
            <a:tailEnd/>
          </a:ln>
          <a:effectLst/>
        </p:spPr>
        <p:txBody>
          <a:bodyPr>
            <a:spAutoFit/>
          </a:bodyPr>
          <a:lstStyle/>
          <a:p>
            <a:pPr>
              <a:spcBef>
                <a:spcPct val="50000"/>
              </a:spcBef>
            </a:pPr>
            <a:r>
              <a:rPr lang="en-US" sz="1200">
                <a:latin typeface="Arial" charset="0"/>
              </a:rPr>
              <a:t>Whole Blood</a:t>
            </a:r>
          </a:p>
        </p:txBody>
      </p:sp>
      <p:sp>
        <p:nvSpPr>
          <p:cNvPr id="7196" name="Line 28"/>
          <p:cNvSpPr>
            <a:spLocks noChangeShapeType="1"/>
          </p:cNvSpPr>
          <p:nvPr/>
        </p:nvSpPr>
        <p:spPr bwMode="auto">
          <a:xfrm flipH="1">
            <a:off x="2286000" y="3429000"/>
            <a:ext cx="228600" cy="0"/>
          </a:xfrm>
          <a:prstGeom prst="line">
            <a:avLst/>
          </a:prstGeom>
          <a:noFill/>
          <a:ln w="9525">
            <a:solidFill>
              <a:schemeClr val="tx1"/>
            </a:solidFill>
            <a:round/>
            <a:headEnd/>
            <a:tailEnd type="triangle" w="med" len="med"/>
          </a:ln>
          <a:effectLst/>
        </p:spPr>
        <p:txBody>
          <a:bodyPr wrap="none"/>
          <a:lstStyle/>
          <a:p>
            <a:endParaRPr lang="en-US"/>
          </a:p>
        </p:txBody>
      </p:sp>
      <p:sp>
        <p:nvSpPr>
          <p:cNvPr id="7197" name="AutoShape 29"/>
          <p:cNvSpPr>
            <a:spLocks/>
          </p:cNvSpPr>
          <p:nvPr/>
        </p:nvSpPr>
        <p:spPr bwMode="auto">
          <a:xfrm>
            <a:off x="6400800" y="2895600"/>
            <a:ext cx="228600" cy="1905000"/>
          </a:xfrm>
          <a:prstGeom prst="rightBrace">
            <a:avLst>
              <a:gd name="adj1" fmla="val 69444"/>
              <a:gd name="adj2" fmla="val 50000"/>
            </a:avLst>
          </a:prstGeom>
          <a:noFill/>
          <a:ln w="9525">
            <a:solidFill>
              <a:schemeClr val="tx1"/>
            </a:solidFill>
            <a:round/>
            <a:headEnd/>
            <a:tailEnd/>
          </a:ln>
          <a:effectLst/>
        </p:spPr>
        <p:txBody>
          <a:bodyPr wrap="none" anchor="ctr"/>
          <a:lstStyle/>
          <a:p>
            <a:endParaRPr lang="en-US"/>
          </a:p>
        </p:txBody>
      </p:sp>
      <p:sp>
        <p:nvSpPr>
          <p:cNvPr id="7198" name="Text Box 30"/>
          <p:cNvSpPr txBox="1">
            <a:spLocks noChangeArrowheads="1"/>
          </p:cNvSpPr>
          <p:nvPr/>
        </p:nvSpPr>
        <p:spPr bwMode="auto">
          <a:xfrm>
            <a:off x="6553200" y="3276600"/>
            <a:ext cx="1981200" cy="1155700"/>
          </a:xfrm>
          <a:prstGeom prst="rect">
            <a:avLst/>
          </a:prstGeom>
          <a:noFill/>
          <a:ln w="9525">
            <a:noFill/>
            <a:miter lim="800000"/>
            <a:headEnd/>
            <a:tailEnd/>
          </a:ln>
          <a:effectLst/>
        </p:spPr>
        <p:txBody>
          <a:bodyPr>
            <a:spAutoFit/>
          </a:bodyPr>
          <a:lstStyle/>
          <a:p>
            <a:pPr>
              <a:spcBef>
                <a:spcPct val="50000"/>
              </a:spcBef>
            </a:pPr>
            <a:r>
              <a:rPr lang="en-US" sz="1400">
                <a:latin typeface="Arial" charset="0"/>
              </a:rPr>
              <a:t>“System A’s” IFU instructs user to remove all but 1 to 2 cc’s of the plasma nearest the red cells</a:t>
            </a:r>
          </a:p>
        </p:txBody>
      </p:sp>
      <p:sp>
        <p:nvSpPr>
          <p:cNvPr id="7200" name="AutoShape 32"/>
          <p:cNvSpPr>
            <a:spLocks/>
          </p:cNvSpPr>
          <p:nvPr/>
        </p:nvSpPr>
        <p:spPr bwMode="auto">
          <a:xfrm>
            <a:off x="6400800" y="4800600"/>
            <a:ext cx="76200" cy="304800"/>
          </a:xfrm>
          <a:prstGeom prst="rightBrace">
            <a:avLst>
              <a:gd name="adj1" fmla="val 33333"/>
              <a:gd name="adj2" fmla="val 50000"/>
            </a:avLst>
          </a:prstGeom>
          <a:noFill/>
          <a:ln w="9525">
            <a:solidFill>
              <a:schemeClr val="tx1"/>
            </a:solidFill>
            <a:round/>
            <a:headEnd/>
            <a:tailEnd/>
          </a:ln>
          <a:effectLst/>
        </p:spPr>
        <p:txBody>
          <a:bodyPr wrap="none" anchor="ctr"/>
          <a:lstStyle/>
          <a:p>
            <a:endParaRPr lang="en-US"/>
          </a:p>
        </p:txBody>
      </p:sp>
      <p:sp>
        <p:nvSpPr>
          <p:cNvPr id="7201" name="Text Box 33"/>
          <p:cNvSpPr txBox="1">
            <a:spLocks noChangeArrowheads="1"/>
          </p:cNvSpPr>
          <p:nvPr/>
        </p:nvSpPr>
        <p:spPr bwMode="auto">
          <a:xfrm>
            <a:off x="6858000" y="5029200"/>
            <a:ext cx="2057400" cy="1384995"/>
          </a:xfrm>
          <a:prstGeom prst="rect">
            <a:avLst/>
          </a:prstGeom>
          <a:noFill/>
          <a:ln w="9525">
            <a:noFill/>
            <a:miter lim="800000"/>
            <a:headEnd/>
            <a:tailEnd/>
          </a:ln>
          <a:effectLst/>
        </p:spPr>
        <p:txBody>
          <a:bodyPr>
            <a:spAutoFit/>
          </a:bodyPr>
          <a:lstStyle/>
          <a:p>
            <a:pPr>
              <a:spcBef>
                <a:spcPct val="50000"/>
              </a:spcBef>
            </a:pPr>
            <a:r>
              <a:rPr lang="en-US" sz="1400" b="1" dirty="0">
                <a:latin typeface="Arial" charset="0"/>
              </a:rPr>
              <a:t>The concentrated platelets are located here </a:t>
            </a:r>
            <a:r>
              <a:rPr lang="en-US" sz="1400" b="1" i="1" dirty="0">
                <a:solidFill>
                  <a:srgbClr val="C00000"/>
                </a:solidFill>
                <a:latin typeface="Arial" charset="0"/>
              </a:rPr>
              <a:t>(This is the volume that “System A” instructs the user to leave.)</a:t>
            </a:r>
          </a:p>
        </p:txBody>
      </p:sp>
      <p:sp>
        <p:nvSpPr>
          <p:cNvPr id="7204" name="Line 36"/>
          <p:cNvSpPr>
            <a:spLocks noChangeShapeType="1"/>
          </p:cNvSpPr>
          <p:nvPr/>
        </p:nvSpPr>
        <p:spPr bwMode="auto">
          <a:xfrm flipH="1">
            <a:off x="6477000" y="4953000"/>
            <a:ext cx="457200" cy="0"/>
          </a:xfrm>
          <a:prstGeom prst="line">
            <a:avLst/>
          </a:prstGeom>
          <a:noFill/>
          <a:ln w="9525">
            <a:solidFill>
              <a:schemeClr val="tx1"/>
            </a:solidFill>
            <a:round/>
            <a:headEnd/>
            <a:tailEnd type="triangle" w="med" len="med"/>
          </a:ln>
          <a:effectLst/>
        </p:spPr>
        <p:txBody>
          <a:bodyPr wrap="none"/>
          <a:lstStyle/>
          <a:p>
            <a:endParaRPr lang="en-US"/>
          </a:p>
        </p:txBody>
      </p:sp>
      <p:sp>
        <p:nvSpPr>
          <p:cNvPr id="7209" name="Text Box 41"/>
          <p:cNvSpPr txBox="1">
            <a:spLocks noChangeArrowheads="1"/>
          </p:cNvSpPr>
          <p:nvPr/>
        </p:nvSpPr>
        <p:spPr bwMode="auto">
          <a:xfrm>
            <a:off x="1295400" y="1828800"/>
            <a:ext cx="7391400" cy="461665"/>
          </a:xfrm>
          <a:prstGeom prst="rect">
            <a:avLst/>
          </a:prstGeom>
          <a:noFill/>
          <a:ln w="9525">
            <a:noFill/>
            <a:miter lim="800000"/>
            <a:headEnd/>
            <a:tailEnd/>
          </a:ln>
          <a:effectLst/>
        </p:spPr>
        <p:txBody>
          <a:bodyPr>
            <a:spAutoFit/>
          </a:bodyPr>
          <a:lstStyle/>
          <a:p>
            <a:pPr>
              <a:spcBef>
                <a:spcPct val="50000"/>
              </a:spcBef>
            </a:pPr>
            <a:r>
              <a:rPr lang="en-US" sz="2400" dirty="0">
                <a:latin typeface="Tahoma" pitchFamily="34" charset="0"/>
              </a:rPr>
              <a:t>Most platelets are not harvested.</a:t>
            </a:r>
          </a:p>
        </p:txBody>
      </p:sp>
      <p:sp>
        <p:nvSpPr>
          <p:cNvPr id="7210" name="Line 42"/>
          <p:cNvSpPr>
            <a:spLocks noChangeShapeType="1"/>
          </p:cNvSpPr>
          <p:nvPr/>
        </p:nvSpPr>
        <p:spPr bwMode="auto">
          <a:xfrm>
            <a:off x="5181600" y="3733800"/>
            <a:ext cx="381000" cy="0"/>
          </a:xfrm>
          <a:prstGeom prst="line">
            <a:avLst/>
          </a:prstGeom>
          <a:noFill/>
          <a:ln w="9525">
            <a:solidFill>
              <a:schemeClr val="tx1"/>
            </a:solidFill>
            <a:round/>
            <a:headEnd/>
            <a:tailEnd type="triangle" w="med" len="med"/>
          </a:ln>
          <a:effectLst/>
        </p:spPr>
        <p:txBody>
          <a:bodyPr wrap="none"/>
          <a:lstStyle/>
          <a:p>
            <a:endParaRPr lang="en-US"/>
          </a:p>
        </p:txBody>
      </p:sp>
      <p:sp>
        <p:nvSpPr>
          <p:cNvPr id="7211" name="Line 43"/>
          <p:cNvSpPr>
            <a:spLocks noChangeShapeType="1"/>
          </p:cNvSpPr>
          <p:nvPr/>
        </p:nvSpPr>
        <p:spPr bwMode="auto">
          <a:xfrm>
            <a:off x="5257800" y="4953000"/>
            <a:ext cx="304800" cy="0"/>
          </a:xfrm>
          <a:prstGeom prst="line">
            <a:avLst/>
          </a:prstGeom>
          <a:noFill/>
          <a:ln w="9525">
            <a:solidFill>
              <a:schemeClr val="tx1"/>
            </a:solidFill>
            <a:round/>
            <a:headEnd/>
            <a:tailEnd type="triangle" w="med" len="med"/>
          </a:ln>
          <a:effectLst/>
        </p:spPr>
        <p:txBody>
          <a:bodyPr wrap="none"/>
          <a:lstStyle/>
          <a:p>
            <a:endParaRPr lang="en-US"/>
          </a:p>
        </p:txBody>
      </p:sp>
      <p:sp>
        <p:nvSpPr>
          <p:cNvPr id="7212" name="Line 44"/>
          <p:cNvSpPr>
            <a:spLocks noChangeShapeType="1"/>
          </p:cNvSpPr>
          <p:nvPr/>
        </p:nvSpPr>
        <p:spPr bwMode="auto">
          <a:xfrm>
            <a:off x="5334000" y="5410200"/>
            <a:ext cx="228600" cy="0"/>
          </a:xfrm>
          <a:prstGeom prst="line">
            <a:avLst/>
          </a:prstGeom>
          <a:noFill/>
          <a:ln w="9525">
            <a:solidFill>
              <a:schemeClr val="tx1"/>
            </a:solidFill>
            <a:round/>
            <a:headEnd/>
            <a:tailEnd type="triangle" w="med" len="med"/>
          </a:ln>
          <a:effectLst/>
        </p:spPr>
        <p:txBody>
          <a:bodyPr wrap="none"/>
          <a:lstStyle/>
          <a:p>
            <a:endParaRPr lang="en-US"/>
          </a:p>
        </p:txBody>
      </p:sp>
    </p:spTree>
    <p:extLst>
      <p:ext uri="{BB962C8B-B14F-4D97-AF65-F5344CB8AC3E}">
        <p14:creationId xmlns:p14="http://schemas.microsoft.com/office/powerpoint/2010/main" val="4211170288"/>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Harvest </a:t>
            </a:r>
            <a:r>
              <a:rPr lang="en-US" dirty="0" err="1"/>
              <a:t>SmartPrep</a:t>
            </a:r>
            <a:r>
              <a:rPr lang="en-US" dirty="0"/>
              <a:t> 2-Dual spin</a:t>
            </a:r>
          </a:p>
        </p:txBody>
      </p:sp>
      <p:pic>
        <p:nvPicPr>
          <p:cNvPr id="4" name="Picture 6"/>
          <p:cNvPicPr>
            <a:picLocks noGrp="1" noChangeAspect="1" noChangeArrowheads="1"/>
          </p:cNvPicPr>
          <p:nvPr>
            <p:ph sz="half" idx="1"/>
          </p:nvPr>
        </p:nvPicPr>
        <p:blipFill>
          <a:blip r:embed="rId2" cstate="print"/>
          <a:srcRect l="4409" r="4409"/>
          <a:stretch>
            <a:fillRect/>
          </a:stretch>
        </p:blipFill>
        <p:spPr bwMode="auto">
          <a:prstGeom prst="rect">
            <a:avLst/>
          </a:prstGeom>
          <a:noFill/>
          <a:ln w="9525">
            <a:noFill/>
            <a:miter lim="800000"/>
            <a:headEnd/>
            <a:tailEnd/>
          </a:ln>
        </p:spPr>
      </p:pic>
      <p:pic>
        <p:nvPicPr>
          <p:cNvPr id="6" name="Picture 3"/>
          <p:cNvPicPr>
            <a:picLocks noGrp="1" noChangeAspect="1" noChangeArrowheads="1"/>
          </p:cNvPicPr>
          <p:nvPr>
            <p:ph sz="half" idx="2"/>
          </p:nvPr>
        </p:nvPicPr>
        <p:blipFill>
          <a:blip r:embed="rId3" cstate="print"/>
          <a:srcRect t="7249" b="7249"/>
          <a:stretch>
            <a:fillRect/>
          </a:stretch>
        </p:blipFill>
        <p:spPr bwMode="auto">
          <a:prstGeom prst="rect">
            <a:avLst/>
          </a:prstGeom>
          <a:noFill/>
          <a:ln w="9525">
            <a:noFill/>
            <a:miter lim="800000"/>
            <a:headEnd/>
            <a:tailEnd/>
          </a:ln>
        </p:spPr>
      </p:pic>
    </p:spTree>
    <p:extLst>
      <p:ext uri="{BB962C8B-B14F-4D97-AF65-F5344CB8AC3E}">
        <p14:creationId xmlns:p14="http://schemas.microsoft.com/office/powerpoint/2010/main" val="194403292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08616" y="436442"/>
            <a:ext cx="7878184" cy="924475"/>
          </a:xfrm>
        </p:spPr>
        <p:txBody>
          <a:bodyPr/>
          <a:lstStyle/>
          <a:p>
            <a:r>
              <a:rPr lang="en-US" dirty="0"/>
              <a:t>What is Platelet-Rich Plasma(PRP) </a:t>
            </a:r>
          </a:p>
        </p:txBody>
      </p:sp>
      <p:sp>
        <p:nvSpPr>
          <p:cNvPr id="3" name="Content Placeholder 2"/>
          <p:cNvSpPr>
            <a:spLocks noGrp="1"/>
          </p:cNvSpPr>
          <p:nvPr>
            <p:ph idx="1"/>
          </p:nvPr>
        </p:nvSpPr>
        <p:spPr/>
        <p:txBody>
          <a:bodyPr/>
          <a:lstStyle/>
          <a:p>
            <a:r>
              <a:rPr lang="en-US" dirty="0"/>
              <a:t>Platelet count = 4 – 6 times baseline.  </a:t>
            </a:r>
          </a:p>
          <a:p>
            <a:r>
              <a:rPr lang="en-US" dirty="0"/>
              <a:t>Must have a dual spin processing system</a:t>
            </a:r>
          </a:p>
          <a:p>
            <a:r>
              <a:rPr lang="en-US" dirty="0"/>
              <a:t>Anti-coagulant must be used</a:t>
            </a:r>
          </a:p>
          <a:p>
            <a:r>
              <a:rPr lang="en-US" dirty="0"/>
              <a:t>Must contain concentrated WBC’s</a:t>
            </a:r>
          </a:p>
          <a:p>
            <a:pPr>
              <a:buNone/>
            </a:pPr>
            <a:endParaRPr lang="en-US" sz="2000" dirty="0"/>
          </a:p>
          <a:p>
            <a:pPr>
              <a:buNone/>
            </a:pPr>
            <a:r>
              <a:rPr lang="en-US" sz="2000" dirty="0"/>
              <a:t>Marx. What is PRP and What is Not PRP </a:t>
            </a:r>
          </a:p>
          <a:p>
            <a:pPr>
              <a:buNone/>
            </a:pPr>
            <a:r>
              <a:rPr lang="en-US" sz="2000" dirty="0" err="1"/>
              <a:t>Hom</a:t>
            </a:r>
            <a:r>
              <a:rPr lang="en-US" sz="2000" dirty="0"/>
              <a:t>. The Healing Effects of APG on Acute Human Skin Wounds</a:t>
            </a:r>
          </a:p>
          <a:p>
            <a:endParaRPr lang="en-US" dirty="0"/>
          </a:p>
          <a:p>
            <a:pPr>
              <a:buNone/>
            </a:pPr>
            <a:endParaRPr lang="en-US" dirty="0"/>
          </a:p>
          <a:p>
            <a:pPr>
              <a:buNone/>
            </a:pPr>
            <a:endParaRPr lang="en-US" dirty="0"/>
          </a:p>
        </p:txBody>
      </p:sp>
    </p:spTree>
    <p:extLst>
      <p:ext uri="{BB962C8B-B14F-4D97-AF65-F5344CB8AC3E}">
        <p14:creationId xmlns:p14="http://schemas.microsoft.com/office/powerpoint/2010/main" val="3854878124"/>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Key Selling Points Against Harvest</a:t>
            </a:r>
          </a:p>
        </p:txBody>
      </p:sp>
      <p:sp>
        <p:nvSpPr>
          <p:cNvPr id="5" name="Content Placeholder 4"/>
          <p:cNvSpPr>
            <a:spLocks noGrp="1"/>
          </p:cNvSpPr>
          <p:nvPr>
            <p:ph idx="1"/>
          </p:nvPr>
        </p:nvSpPr>
        <p:spPr/>
        <p:txBody>
          <a:bodyPr/>
          <a:lstStyle/>
          <a:p>
            <a:pPr marL="0" indent="0">
              <a:buNone/>
            </a:pPr>
            <a:endParaRPr lang="en-US" dirty="0"/>
          </a:p>
          <a:p>
            <a:r>
              <a:rPr lang="en-US" dirty="0"/>
              <a:t>4 breaks in sterile disposable chamber </a:t>
            </a:r>
            <a:r>
              <a:rPr lang="en-US" dirty="0" err="1"/>
              <a:t>required</a:t>
            </a:r>
            <a:r>
              <a:rPr lang="en-US" dirty="0" err="1">
                <a:sym typeface="Wingdings"/>
              </a:rPr>
              <a:t>increased</a:t>
            </a:r>
            <a:r>
              <a:rPr lang="en-US" dirty="0">
                <a:sym typeface="Wingdings"/>
              </a:rPr>
              <a:t> risk of contamination</a:t>
            </a:r>
          </a:p>
          <a:p>
            <a:r>
              <a:rPr lang="en-US" dirty="0">
                <a:sym typeface="Wingdings"/>
              </a:rPr>
              <a:t>Multiple manipulations on the </a:t>
            </a:r>
            <a:r>
              <a:rPr lang="en-US" dirty="0" err="1">
                <a:sym typeface="Wingdings"/>
              </a:rPr>
              <a:t>cellspotential</a:t>
            </a:r>
            <a:r>
              <a:rPr lang="en-US" dirty="0">
                <a:sym typeface="Wingdings"/>
              </a:rPr>
              <a:t> cell damage, premature platelet activation and unnecessary blood exposure to the user</a:t>
            </a:r>
          </a:p>
          <a:p>
            <a:r>
              <a:rPr lang="en-US" dirty="0">
                <a:sym typeface="Wingdings"/>
              </a:rPr>
              <a:t>Inconsistent </a:t>
            </a:r>
            <a:r>
              <a:rPr lang="en-US" dirty="0" err="1">
                <a:sym typeface="Wingdings"/>
              </a:rPr>
              <a:t>productuser</a:t>
            </a:r>
            <a:r>
              <a:rPr lang="en-US" dirty="0">
                <a:sym typeface="Wingdings"/>
              </a:rPr>
              <a:t> dependent/hematocrit dependent</a:t>
            </a:r>
          </a:p>
          <a:p>
            <a:r>
              <a:rPr lang="en-US" dirty="0">
                <a:sym typeface="Wingdings"/>
              </a:rPr>
              <a:t>Potential for kit wasting</a:t>
            </a:r>
            <a:endParaRPr lang="en-US" dirty="0"/>
          </a:p>
        </p:txBody>
      </p:sp>
    </p:spTree>
    <p:extLst>
      <p:ext uri="{BB962C8B-B14F-4D97-AF65-F5344CB8AC3E}">
        <p14:creationId xmlns:p14="http://schemas.microsoft.com/office/powerpoint/2010/main" val="3629693937"/>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549275" y="107576"/>
            <a:ext cx="8042276" cy="883024"/>
          </a:xfrm>
        </p:spPr>
        <p:txBody>
          <a:bodyPr/>
          <a:lstStyle/>
          <a:p>
            <a:r>
              <a:rPr lang="en-US" dirty="0"/>
              <a:t>Angel System:  </a:t>
            </a:r>
            <a:r>
              <a:rPr lang="en-US" dirty="0" err="1"/>
              <a:t>Arthrex</a:t>
            </a:r>
            <a:r>
              <a:rPr lang="en-US" dirty="0"/>
              <a:t>/</a:t>
            </a:r>
            <a:r>
              <a:rPr lang="en-US" dirty="0" err="1"/>
              <a:t>Cytomedix</a:t>
            </a:r>
            <a:endParaRPr lang="en-US" dirty="0"/>
          </a:p>
        </p:txBody>
      </p:sp>
      <p:sp>
        <p:nvSpPr>
          <p:cNvPr id="4" name="Content Placeholder 3"/>
          <p:cNvSpPr>
            <a:spLocks noGrp="1"/>
          </p:cNvSpPr>
          <p:nvPr>
            <p:ph idx="1"/>
          </p:nvPr>
        </p:nvSpPr>
        <p:spPr>
          <a:xfrm>
            <a:off x="457200" y="1295400"/>
            <a:ext cx="8229600" cy="4876799"/>
          </a:xfrm>
          <a:prstGeom prst="rect">
            <a:avLst/>
          </a:prstGeom>
        </p:spPr>
        <p:txBody>
          <a:bodyPr>
            <a:normAutofit/>
          </a:bodyPr>
          <a:lstStyle/>
          <a:p>
            <a:pPr marL="342900" indent="-342900">
              <a:buFont typeface="Arial"/>
              <a:buChar char="•"/>
            </a:pPr>
            <a:r>
              <a:rPr lang="en-US" sz="2800" dirty="0"/>
              <a:t>Microprocessor driven centrifuge capable of processing up to 180ml of blood or bone marrow at once.</a:t>
            </a:r>
          </a:p>
          <a:p>
            <a:pPr marL="342900" indent="-342900">
              <a:buFont typeface="Arial"/>
              <a:buChar char="•"/>
            </a:pPr>
            <a:r>
              <a:rPr lang="en-US" sz="2800" dirty="0"/>
              <a:t>Roller pump- basic cell saver, CP bypass technology—causes some cell damage</a:t>
            </a:r>
          </a:p>
          <a:p>
            <a:pPr marL="342900" indent="-342900">
              <a:buFont typeface="Arial"/>
              <a:buChar char="•"/>
            </a:pPr>
            <a:r>
              <a:rPr lang="en-US" sz="2800" dirty="0"/>
              <a:t>Bladder bag disposable—large surface </a:t>
            </a:r>
            <a:r>
              <a:rPr lang="en-US" sz="2800" dirty="0" err="1"/>
              <a:t>area</a:t>
            </a:r>
            <a:r>
              <a:rPr lang="en-US" sz="2800" dirty="0" err="1">
                <a:sym typeface="Wingdings"/>
              </a:rPr>
              <a:t>inconsistent</a:t>
            </a:r>
            <a:r>
              <a:rPr lang="en-US" sz="2800" dirty="0">
                <a:sym typeface="Wingdings"/>
              </a:rPr>
              <a:t> cell counts at times</a:t>
            </a:r>
          </a:p>
          <a:p>
            <a:pPr marL="342900" indent="-342900">
              <a:buFont typeface="Arial"/>
              <a:buChar char="•"/>
            </a:pPr>
            <a:r>
              <a:rPr lang="en-US" sz="2800" dirty="0">
                <a:sym typeface="Wingdings"/>
              </a:rPr>
              <a:t>Kit prices currently being increased</a:t>
            </a:r>
          </a:p>
          <a:p>
            <a:pPr marL="342900" indent="-342900">
              <a:buFont typeface="Arial"/>
              <a:buChar char="•"/>
            </a:pPr>
            <a:r>
              <a:rPr lang="en-US" sz="2800" dirty="0">
                <a:sym typeface="Wingdings"/>
              </a:rPr>
              <a:t>Very few machines available</a:t>
            </a:r>
          </a:p>
          <a:p>
            <a:pPr marL="0" indent="0">
              <a:buNone/>
            </a:pPr>
            <a:endParaRPr lang="en-US" sz="2800" dirty="0"/>
          </a:p>
        </p:txBody>
      </p:sp>
    </p:spTree>
    <p:extLst>
      <p:ext uri="{BB962C8B-B14F-4D97-AF65-F5344CB8AC3E}">
        <p14:creationId xmlns:p14="http://schemas.microsoft.com/office/powerpoint/2010/main" val="2153561433"/>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381000" y="533400"/>
            <a:ext cx="8382000" cy="5638800"/>
          </a:xfrm>
          <a:prstGeom prst="rect">
            <a:avLst/>
          </a:prstGeom>
        </p:spPr>
      </p:pic>
    </p:spTree>
    <p:extLst>
      <p:ext uri="{BB962C8B-B14F-4D97-AF65-F5344CB8AC3E}">
        <p14:creationId xmlns:p14="http://schemas.microsoft.com/office/powerpoint/2010/main" val="726018546"/>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448CA3BD-A0FF-48A0-8178-0250878F2703}"/>
              </a:ext>
            </a:extLst>
          </p:cNvPr>
          <p:cNvSpPr>
            <a:spLocks noGrp="1"/>
          </p:cNvSpPr>
          <p:nvPr>
            <p:ph type="sldNum" sz="quarter" idx="14"/>
          </p:nvPr>
        </p:nvSpPr>
        <p:spPr/>
        <p:txBody>
          <a:bodyPr/>
          <a:lstStyle/>
          <a:p>
            <a:fld id="{135B6571-2274-5844-8075-0FF0E44BC532}" type="slidenum">
              <a:rPr lang="en-US" smtClean="0">
                <a:solidFill>
                  <a:srgbClr val="1C1C1D"/>
                </a:solidFill>
              </a:rPr>
              <a:pPr/>
              <a:t>73</a:t>
            </a:fld>
            <a:endParaRPr lang="en-US" dirty="0">
              <a:solidFill>
                <a:srgbClr val="1C1C1D"/>
              </a:solidFill>
            </a:endParaRPr>
          </a:p>
        </p:txBody>
      </p:sp>
      <p:pic>
        <p:nvPicPr>
          <p:cNvPr id="7" name="Picture 6" descr="A picture containing indoor&#10;&#10;Description automatically generated">
            <a:extLst>
              <a:ext uri="{FF2B5EF4-FFF2-40B4-BE49-F238E27FC236}">
                <a16:creationId xmlns:a16="http://schemas.microsoft.com/office/drawing/2014/main" id="{07213C3A-2829-4F78-B6AC-72DA85FFA145}"/>
              </a:ext>
            </a:extLst>
          </p:cNvPr>
          <p:cNvPicPr>
            <a:picLocks noChangeAspect="1"/>
          </p:cNvPicPr>
          <p:nvPr/>
        </p:nvPicPr>
        <p:blipFill>
          <a:blip r:embed="rId2"/>
          <a:stretch>
            <a:fillRect/>
          </a:stretch>
        </p:blipFill>
        <p:spPr>
          <a:xfrm>
            <a:off x="79350" y="1028684"/>
            <a:ext cx="8574957" cy="5753117"/>
          </a:xfrm>
          <a:prstGeom prst="rect">
            <a:avLst/>
          </a:prstGeom>
        </p:spPr>
      </p:pic>
      <p:sp>
        <p:nvSpPr>
          <p:cNvPr id="8" name="Text Placeholder 4">
            <a:extLst>
              <a:ext uri="{FF2B5EF4-FFF2-40B4-BE49-F238E27FC236}">
                <a16:creationId xmlns:a16="http://schemas.microsoft.com/office/drawing/2014/main" id="{AFC5A45D-3B2D-40C1-9F8A-E85B4BE22668}"/>
              </a:ext>
            </a:extLst>
          </p:cNvPr>
          <p:cNvSpPr txBox="1">
            <a:spLocks noGrp="1"/>
          </p:cNvSpPr>
          <p:nvPr>
            <p:ph type="body" sz="quarter" idx="11"/>
          </p:nvPr>
        </p:nvSpPr>
        <p:spPr>
          <a:xfrm>
            <a:off x="2330450" y="349251"/>
            <a:ext cx="5492751" cy="309033"/>
          </a:xfrm>
          <a:prstGeom prst="rect">
            <a:avLst/>
          </a:prstGeom>
        </p:spPr>
        <p:txBody>
          <a:bodyPr vert="horz" lIns="0" tIns="0" rIns="0" bIns="0" rtlCol="0" anchor="b" anchorCtr="0">
            <a:noAutofit/>
          </a:bodyPr>
          <a:lstStyle>
            <a:lvl1pPr marL="0" indent="0" algn="l" defTabSz="342900" rtl="0" eaLnBrk="1" latinLnBrk="0" hangingPunct="1">
              <a:spcBef>
                <a:spcPct val="20000"/>
              </a:spcBef>
              <a:buFont typeface="Arial"/>
              <a:buNone/>
              <a:defRPr sz="2100" b="1" kern="1200">
                <a:solidFill>
                  <a:schemeClr val="bg1"/>
                </a:solidFill>
                <a:latin typeface="+mj-lt"/>
                <a:ea typeface="+mn-ea"/>
                <a:cs typeface="Arial"/>
              </a:defRPr>
            </a:lvl1pPr>
            <a:lvl2pPr marL="342900" indent="0" algn="l" defTabSz="342900" rtl="0" eaLnBrk="1" latinLnBrk="0" hangingPunct="1">
              <a:spcBef>
                <a:spcPct val="20000"/>
              </a:spcBef>
              <a:buFont typeface="Arial"/>
              <a:buNone/>
              <a:defRPr sz="1200" b="0" kern="1200">
                <a:solidFill>
                  <a:schemeClr val="tx1"/>
                </a:solidFill>
                <a:latin typeface="+mj-lt"/>
                <a:ea typeface="+mn-ea"/>
                <a:cs typeface="Arial"/>
              </a:defRPr>
            </a:lvl2pPr>
            <a:lvl3pPr marL="685800" indent="0" algn="l" defTabSz="342900" rtl="0" eaLnBrk="1" latinLnBrk="0" hangingPunct="1">
              <a:spcBef>
                <a:spcPct val="20000"/>
              </a:spcBef>
              <a:buFont typeface="Arial"/>
              <a:buNone/>
              <a:defRPr sz="1200" b="0" kern="1200">
                <a:solidFill>
                  <a:schemeClr val="tx1"/>
                </a:solidFill>
                <a:latin typeface="+mj-lt"/>
                <a:ea typeface="+mn-ea"/>
                <a:cs typeface="Arial"/>
              </a:defRPr>
            </a:lvl3pPr>
            <a:lvl4pPr marL="1028700" indent="0" algn="l" defTabSz="342900" rtl="0" eaLnBrk="1" latinLnBrk="0" hangingPunct="1">
              <a:spcBef>
                <a:spcPct val="20000"/>
              </a:spcBef>
              <a:buFont typeface="Arial"/>
              <a:buNone/>
              <a:defRPr sz="1200" b="0" kern="1200">
                <a:solidFill>
                  <a:schemeClr val="tx1"/>
                </a:solidFill>
                <a:latin typeface="+mj-lt"/>
                <a:ea typeface="+mn-ea"/>
                <a:cs typeface="Arial"/>
              </a:defRPr>
            </a:lvl4pPr>
            <a:lvl5pPr marL="1371600" indent="0" algn="l" defTabSz="342900" rtl="0" eaLnBrk="1" latinLnBrk="0" hangingPunct="1">
              <a:spcBef>
                <a:spcPct val="20000"/>
              </a:spcBef>
              <a:buFont typeface="Arial"/>
              <a:buNone/>
              <a:defRPr sz="1200" b="0" kern="1200">
                <a:solidFill>
                  <a:schemeClr val="tx1"/>
                </a:solidFill>
                <a:latin typeface="+mj-lt"/>
                <a:ea typeface="+mn-ea"/>
                <a:cs typeface="Arial"/>
              </a:defRPr>
            </a:lvl5pPr>
            <a:lvl6pPr marL="1885950" indent="-171450" algn="l" defTabSz="342900" rtl="0" eaLnBrk="1" latinLnBrk="0" hangingPunct="1">
              <a:spcBef>
                <a:spcPct val="20000"/>
              </a:spcBef>
              <a:buFont typeface="Arial"/>
              <a:buChar char="•"/>
              <a:defRPr sz="1500" kern="1200">
                <a:solidFill>
                  <a:schemeClr val="tx1"/>
                </a:solidFill>
                <a:latin typeface="+mn-lt"/>
                <a:ea typeface="+mn-ea"/>
                <a:cs typeface="+mn-cs"/>
              </a:defRPr>
            </a:lvl6pPr>
            <a:lvl7pPr marL="2228850" indent="-171450" algn="l" defTabSz="342900" rtl="0" eaLnBrk="1" latinLnBrk="0" hangingPunct="1">
              <a:spcBef>
                <a:spcPct val="20000"/>
              </a:spcBef>
              <a:buFont typeface="Arial"/>
              <a:buChar char="•"/>
              <a:defRPr sz="1500" kern="1200">
                <a:solidFill>
                  <a:schemeClr val="tx1"/>
                </a:solidFill>
                <a:latin typeface="+mn-lt"/>
                <a:ea typeface="+mn-ea"/>
                <a:cs typeface="+mn-cs"/>
              </a:defRPr>
            </a:lvl7pPr>
            <a:lvl8pPr marL="2571750" indent="-171450" algn="l" defTabSz="342900" rtl="0" eaLnBrk="1" latinLnBrk="0" hangingPunct="1">
              <a:spcBef>
                <a:spcPct val="20000"/>
              </a:spcBef>
              <a:buFont typeface="Arial"/>
              <a:buChar char="•"/>
              <a:defRPr sz="1500" kern="1200">
                <a:solidFill>
                  <a:schemeClr val="tx1"/>
                </a:solidFill>
                <a:latin typeface="+mn-lt"/>
                <a:ea typeface="+mn-ea"/>
                <a:cs typeface="+mn-cs"/>
              </a:defRPr>
            </a:lvl8pPr>
            <a:lvl9pPr marL="2914650" indent="-171450" algn="l" defTabSz="342900" rtl="0" eaLnBrk="1" latinLnBrk="0" hangingPunct="1">
              <a:spcBef>
                <a:spcPct val="20000"/>
              </a:spcBef>
              <a:buFont typeface="Arial"/>
              <a:buChar char="•"/>
              <a:defRPr sz="1500" kern="1200">
                <a:solidFill>
                  <a:schemeClr val="tx1"/>
                </a:solidFill>
                <a:latin typeface="+mn-lt"/>
                <a:ea typeface="+mn-ea"/>
                <a:cs typeface="+mn-cs"/>
              </a:defRPr>
            </a:lvl9pPr>
          </a:lstStyle>
          <a:p>
            <a:pPr defTabSz="457189">
              <a:spcAft>
                <a:spcPts val="0"/>
              </a:spcAft>
              <a:buClrTx/>
              <a:defRPr/>
            </a:pPr>
            <a:r>
              <a:rPr lang="en-US" sz="3700" dirty="0">
                <a:solidFill>
                  <a:srgbClr val="FFFFFF"/>
                </a:solidFill>
                <a:latin typeface="Calibri"/>
              </a:rPr>
              <a:t>Manual Systems</a:t>
            </a:r>
          </a:p>
        </p:txBody>
      </p:sp>
    </p:spTree>
    <p:extLst>
      <p:ext uri="{BB962C8B-B14F-4D97-AF65-F5344CB8AC3E}">
        <p14:creationId xmlns:p14="http://schemas.microsoft.com/office/powerpoint/2010/main" val="408977538"/>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Frequently Asked Questions</a:t>
            </a:r>
            <a:br>
              <a:rPr lang="en-US" dirty="0"/>
            </a:br>
            <a:br>
              <a:rPr lang="en-US" dirty="0"/>
            </a:br>
            <a:endParaRPr lang="en-US" dirty="0"/>
          </a:p>
        </p:txBody>
      </p:sp>
      <p:sp>
        <p:nvSpPr>
          <p:cNvPr id="3" name="Content Placeholder 2"/>
          <p:cNvSpPr>
            <a:spLocks noGrp="1"/>
          </p:cNvSpPr>
          <p:nvPr>
            <p:ph idx="1"/>
          </p:nvPr>
        </p:nvSpPr>
        <p:spPr/>
        <p:txBody>
          <a:bodyPr>
            <a:normAutofit lnSpcReduction="10000"/>
          </a:bodyPr>
          <a:lstStyle/>
          <a:p>
            <a:pPr marL="0" indent="0">
              <a:buNone/>
            </a:pPr>
            <a:r>
              <a:rPr lang="en-US" sz="2400" b="1" dirty="0"/>
              <a:t>Before the sale</a:t>
            </a:r>
            <a:r>
              <a:rPr lang="is-IS" sz="2400" b="1" dirty="0"/>
              <a:t>…Supportive materials</a:t>
            </a:r>
          </a:p>
          <a:p>
            <a:pPr marL="0" indent="0">
              <a:buNone/>
            </a:pPr>
            <a:endParaRPr lang="is-IS" sz="2400" dirty="0"/>
          </a:p>
          <a:p>
            <a:pPr marL="457200" indent="-457200">
              <a:buFont typeface="+mj-lt"/>
              <a:buAutoNum type="arabicPeriod"/>
            </a:pPr>
            <a:r>
              <a:rPr lang="is-IS" dirty="0"/>
              <a:t>Why is your pricing so high? (closed system,customize, volume)</a:t>
            </a:r>
          </a:p>
          <a:p>
            <a:pPr marL="457200" indent="-457200">
              <a:buFont typeface="+mj-lt"/>
              <a:buAutoNum type="arabicPeriod"/>
            </a:pPr>
            <a:r>
              <a:rPr lang="is-IS" dirty="0"/>
              <a:t>Why is Magellan PRP Red?(Tru comparing systems)</a:t>
            </a:r>
          </a:p>
          <a:p>
            <a:pPr marL="457200" indent="-457200">
              <a:buFont typeface="+mj-lt"/>
              <a:buAutoNum type="arabicPeriod"/>
            </a:pPr>
            <a:r>
              <a:rPr lang="is-IS" dirty="0"/>
              <a:t>Is there concentrated Leukocytes in your PRP? (comparison Paper-clinical team member discussion)</a:t>
            </a:r>
          </a:p>
          <a:p>
            <a:pPr marL="457200" indent="-457200">
              <a:buFont typeface="+mj-lt"/>
              <a:buAutoNum type="arabicPeriod"/>
            </a:pPr>
            <a:r>
              <a:rPr lang="is-IS" dirty="0"/>
              <a:t>How does Magellan compare to the competition in terms of cell concentrations? (Emcyte, Harvest, Angel, Eclipse, Regen)</a:t>
            </a:r>
          </a:p>
          <a:p>
            <a:pPr marL="457200" indent="-457200">
              <a:buFont typeface="+mj-lt"/>
              <a:buAutoNum type="arabicPeriod"/>
            </a:pPr>
            <a:r>
              <a:rPr lang="is-IS" dirty="0"/>
              <a:t>Do you provide training on the bone marrow aspiration?</a:t>
            </a:r>
          </a:p>
          <a:p>
            <a:pPr marL="457200" indent="-457200">
              <a:buFont typeface="+mj-lt"/>
              <a:buAutoNum type="arabicPeriod"/>
            </a:pPr>
            <a:endParaRPr lang="is-IS" dirty="0"/>
          </a:p>
          <a:p>
            <a:pPr marL="457200" indent="-457200">
              <a:buFont typeface="+mj-lt"/>
              <a:buAutoNum type="arabicPeriod"/>
            </a:pPr>
            <a:endParaRPr lang="is-IS" dirty="0"/>
          </a:p>
          <a:p>
            <a:pPr marL="457200" indent="-457200">
              <a:buFont typeface="+mj-lt"/>
              <a:buAutoNum type="arabicPeriod"/>
            </a:pPr>
            <a:endParaRPr lang="is-IS" sz="2400" dirty="0"/>
          </a:p>
          <a:p>
            <a:pPr marL="0" indent="0">
              <a:buNone/>
            </a:pPr>
            <a:endParaRPr lang="en-US" sz="2800" dirty="0"/>
          </a:p>
        </p:txBody>
      </p:sp>
    </p:spTree>
    <p:extLst>
      <p:ext uri="{BB962C8B-B14F-4D97-AF65-F5344CB8AC3E}">
        <p14:creationId xmlns:p14="http://schemas.microsoft.com/office/powerpoint/2010/main" val="641037952"/>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828942" y="675724"/>
            <a:ext cx="7305613" cy="924475"/>
          </a:xfrm>
        </p:spPr>
        <p:txBody>
          <a:bodyPr/>
          <a:lstStyle/>
          <a:p>
            <a:pPr algn="ctr"/>
            <a:r>
              <a:rPr lang="en-US" sz="4000" dirty="0"/>
              <a:t>FAQ’s About TRUPRP</a:t>
            </a:r>
          </a:p>
        </p:txBody>
      </p:sp>
      <p:sp>
        <p:nvSpPr>
          <p:cNvPr id="3" name="Content Placeholder 2"/>
          <p:cNvSpPr>
            <a:spLocks noGrp="1"/>
          </p:cNvSpPr>
          <p:nvPr>
            <p:ph idx="1"/>
          </p:nvPr>
        </p:nvSpPr>
        <p:spPr>
          <a:xfrm>
            <a:off x="1009443" y="1807361"/>
            <a:ext cx="7125112" cy="4459222"/>
          </a:xfrm>
        </p:spPr>
        <p:txBody>
          <a:bodyPr>
            <a:normAutofit/>
          </a:bodyPr>
          <a:lstStyle/>
          <a:p>
            <a:r>
              <a:rPr lang="en-US" dirty="0"/>
              <a:t>Why is TRUPRP red?</a:t>
            </a:r>
          </a:p>
          <a:p>
            <a:r>
              <a:rPr lang="en-US" dirty="0"/>
              <a:t>What is the difference between Magellan TRUPRP and the competition? (</a:t>
            </a:r>
            <a:r>
              <a:rPr lang="en-US" dirty="0" err="1"/>
              <a:t>Selphyl</a:t>
            </a:r>
            <a:r>
              <a:rPr lang="en-US" dirty="0"/>
              <a:t>, </a:t>
            </a:r>
            <a:r>
              <a:rPr lang="en-US" dirty="0" err="1"/>
              <a:t>Regen</a:t>
            </a:r>
            <a:r>
              <a:rPr lang="en-US" dirty="0"/>
              <a:t>, Harvest, Angel, </a:t>
            </a:r>
            <a:r>
              <a:rPr lang="en-US" dirty="0" err="1"/>
              <a:t>Emcyte</a:t>
            </a:r>
            <a:r>
              <a:rPr lang="en-US" dirty="0"/>
              <a:t>)</a:t>
            </a:r>
          </a:p>
          <a:p>
            <a:r>
              <a:rPr lang="en-US" dirty="0"/>
              <a:t>How can you customize PRP in Magellan?</a:t>
            </a:r>
          </a:p>
          <a:p>
            <a:r>
              <a:rPr lang="en-US" dirty="0"/>
              <a:t>Do the red cells cause hemosiderin staining?</a:t>
            </a:r>
          </a:p>
          <a:p>
            <a:r>
              <a:rPr lang="en-US" dirty="0"/>
              <a:t>What are some of the applications for TRUPRP?</a:t>
            </a:r>
          </a:p>
          <a:p>
            <a:pPr marL="0" indent="0">
              <a:buNone/>
            </a:pPr>
            <a:r>
              <a:rPr lang="en-US" dirty="0"/>
              <a:t>     When will the results be apparent?</a:t>
            </a:r>
          </a:p>
          <a:p>
            <a:r>
              <a:rPr lang="en-US" dirty="0"/>
              <a:t>How long will results last?</a:t>
            </a:r>
          </a:p>
          <a:p>
            <a:r>
              <a:rPr lang="en-US" dirty="0"/>
              <a:t>How many injections does it require to achieve desired effect?</a:t>
            </a:r>
          </a:p>
          <a:p>
            <a:r>
              <a:rPr lang="en-US" dirty="0"/>
              <a:t>How often are maintenance treatments required?</a:t>
            </a:r>
          </a:p>
        </p:txBody>
      </p:sp>
    </p:spTree>
    <p:extLst>
      <p:ext uri="{BB962C8B-B14F-4D97-AF65-F5344CB8AC3E}">
        <p14:creationId xmlns:p14="http://schemas.microsoft.com/office/powerpoint/2010/main" val="2291982042"/>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Key Delivery Considerations</a:t>
            </a:r>
          </a:p>
        </p:txBody>
      </p:sp>
      <p:sp>
        <p:nvSpPr>
          <p:cNvPr id="2" name="Content Placeholder 1"/>
          <p:cNvSpPr>
            <a:spLocks noGrp="1"/>
          </p:cNvSpPr>
          <p:nvPr>
            <p:ph idx="1"/>
          </p:nvPr>
        </p:nvSpPr>
        <p:spPr/>
        <p:txBody>
          <a:bodyPr>
            <a:normAutofit fontScale="85000" lnSpcReduction="20000"/>
          </a:bodyPr>
          <a:lstStyle/>
          <a:p>
            <a:pPr>
              <a:lnSpc>
                <a:spcPct val="90000"/>
              </a:lnSpc>
              <a:buClr>
                <a:schemeClr val="tx1"/>
              </a:buClr>
              <a:buFontTx/>
              <a:buChar char="•"/>
            </a:pPr>
            <a:r>
              <a:rPr lang="en-US" sz="2400" dirty="0"/>
              <a:t>Consistent/</a:t>
            </a:r>
            <a:r>
              <a:rPr lang="en-US" sz="2400" dirty="0" err="1"/>
              <a:t>customizeable</a:t>
            </a:r>
            <a:endParaRPr lang="en-US" sz="2400" dirty="0"/>
          </a:p>
          <a:p>
            <a:pPr lvl="1">
              <a:lnSpc>
                <a:spcPct val="90000"/>
              </a:lnSpc>
              <a:buClr>
                <a:schemeClr val="tx1"/>
              </a:buClr>
              <a:buFontTx/>
              <a:buChar char="–"/>
            </a:pPr>
            <a:r>
              <a:rPr lang="en-US" sz="2400" dirty="0"/>
              <a:t>Relatively error-free delivery of desirable concentrated cells.  Therapeutic concentrations higher than any other system.</a:t>
            </a:r>
          </a:p>
          <a:p>
            <a:pPr>
              <a:lnSpc>
                <a:spcPct val="90000"/>
              </a:lnSpc>
              <a:spcBef>
                <a:spcPct val="100000"/>
              </a:spcBef>
              <a:buClr>
                <a:schemeClr val="tx1"/>
              </a:buClr>
              <a:buFontTx/>
              <a:buChar char="•"/>
            </a:pPr>
            <a:r>
              <a:rPr lang="en-US" sz="2400" dirty="0"/>
              <a:t>Reproducibility</a:t>
            </a:r>
          </a:p>
          <a:p>
            <a:pPr lvl="1">
              <a:lnSpc>
                <a:spcPct val="90000"/>
              </a:lnSpc>
              <a:buClr>
                <a:schemeClr val="tx1"/>
              </a:buClr>
              <a:buFontTx/>
              <a:buChar char="–"/>
            </a:pPr>
            <a:r>
              <a:rPr lang="en-US" sz="2400" dirty="0"/>
              <a:t>Automated with intelligent detection capabilities</a:t>
            </a:r>
          </a:p>
          <a:p>
            <a:pPr>
              <a:lnSpc>
                <a:spcPct val="90000"/>
              </a:lnSpc>
              <a:spcBef>
                <a:spcPct val="100000"/>
              </a:spcBef>
              <a:buClr>
                <a:schemeClr val="tx1"/>
              </a:buClr>
              <a:buFontTx/>
              <a:buChar char="•"/>
            </a:pPr>
            <a:r>
              <a:rPr lang="en-US" sz="2400" dirty="0"/>
              <a:t>Safety</a:t>
            </a:r>
          </a:p>
          <a:p>
            <a:pPr lvl="1">
              <a:lnSpc>
                <a:spcPct val="90000"/>
              </a:lnSpc>
              <a:buClr>
                <a:schemeClr val="tx1"/>
              </a:buClr>
              <a:buFontTx/>
              <a:buChar char="–"/>
            </a:pPr>
            <a:r>
              <a:rPr lang="en-US" sz="2400" dirty="0"/>
              <a:t>Closed system with physical barriers</a:t>
            </a:r>
          </a:p>
          <a:p>
            <a:pPr>
              <a:lnSpc>
                <a:spcPct val="90000"/>
              </a:lnSpc>
              <a:spcBef>
                <a:spcPct val="100000"/>
              </a:spcBef>
              <a:buClr>
                <a:schemeClr val="tx1"/>
              </a:buClr>
              <a:buFontTx/>
              <a:buChar char="•"/>
            </a:pPr>
            <a:r>
              <a:rPr lang="en-US" sz="2400" dirty="0"/>
              <a:t>Easy to use</a:t>
            </a:r>
          </a:p>
          <a:p>
            <a:pPr lvl="1">
              <a:lnSpc>
                <a:spcPct val="90000"/>
              </a:lnSpc>
              <a:buClr>
                <a:schemeClr val="tx1"/>
              </a:buClr>
              <a:buFontTx/>
              <a:buChar char="–"/>
            </a:pPr>
            <a:r>
              <a:rPr lang="en-US" sz="2400" dirty="0"/>
              <a:t>Minimal operator involvement</a:t>
            </a:r>
          </a:p>
          <a:p>
            <a:endParaRPr lang="en-US" dirty="0"/>
          </a:p>
        </p:txBody>
      </p:sp>
    </p:spTree>
    <p:extLst>
      <p:ext uri="{BB962C8B-B14F-4D97-AF65-F5344CB8AC3E}">
        <p14:creationId xmlns:p14="http://schemas.microsoft.com/office/powerpoint/2010/main" val="3593822403"/>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Questions???</a:t>
            </a:r>
          </a:p>
        </p:txBody>
      </p:sp>
      <p:pic>
        <p:nvPicPr>
          <p:cNvPr id="7" name="Picture 4" descr="C:\Users\Kevin Kellin\AppData\Local\Microsoft\Windows\Temporary Internet Files\Content.IE5\U80HEEF5\MP900439536[1].jpg"/>
          <p:cNvPicPr>
            <a:picLocks noGrp="1" noChangeAspect="1" noChangeArrowheads="1"/>
          </p:cNvPicPr>
          <p:nvPr>
            <p:ph idx="1"/>
          </p:nvPr>
        </p:nvPicPr>
        <p:blipFill>
          <a:blip r:embed="rId2" cstate="print"/>
          <a:srcRect l="2703" r="2703"/>
          <a:stretch>
            <a:fillRect/>
          </a:stretch>
        </p:blipFill>
        <p:spPr bwMode="auto">
          <a:prstGeom prst="rect">
            <a:avLst/>
          </a:prstGeom>
          <a:noFill/>
          <a:ln w="9525">
            <a:noFill/>
            <a:miter lim="800000"/>
            <a:headEnd/>
            <a:tailEnd/>
          </a:ln>
        </p:spPr>
      </p:pic>
    </p:spTree>
    <p:extLst>
      <p:ext uri="{BB962C8B-B14F-4D97-AF65-F5344CB8AC3E}">
        <p14:creationId xmlns:p14="http://schemas.microsoft.com/office/powerpoint/2010/main" val="200703609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03909" y="121971"/>
            <a:ext cx="8915400" cy="813211"/>
          </a:xfrm>
        </p:spPr>
        <p:txBody>
          <a:bodyPr anchor="t">
            <a:normAutofit/>
          </a:bodyPr>
          <a:lstStyle/>
          <a:p>
            <a:pPr algn="ctr"/>
            <a:r>
              <a:rPr lang="en-US" b="1" dirty="0">
                <a:solidFill>
                  <a:srgbClr val="FFDE75"/>
                </a:solidFill>
              </a:rPr>
              <a:t>Important Considerations for PRP</a:t>
            </a:r>
          </a:p>
        </p:txBody>
      </p:sp>
      <p:sp>
        <p:nvSpPr>
          <p:cNvPr id="2" name="Content Placeholder 1"/>
          <p:cNvSpPr>
            <a:spLocks noGrp="1"/>
          </p:cNvSpPr>
          <p:nvPr>
            <p:ph idx="1"/>
          </p:nvPr>
        </p:nvSpPr>
        <p:spPr>
          <a:xfrm>
            <a:off x="159327" y="1039091"/>
            <a:ext cx="8756073" cy="5403273"/>
          </a:xfrm>
        </p:spPr>
        <p:txBody>
          <a:bodyPr anchor="t">
            <a:normAutofit lnSpcReduction="10000"/>
          </a:bodyPr>
          <a:lstStyle/>
          <a:p>
            <a:pPr marL="0" indent="0">
              <a:spcAft>
                <a:spcPts val="1800"/>
              </a:spcAft>
              <a:buNone/>
            </a:pPr>
            <a:endParaRPr lang="en-US" sz="2800" dirty="0"/>
          </a:p>
          <a:p>
            <a:pPr>
              <a:spcAft>
                <a:spcPts val="1800"/>
              </a:spcAft>
            </a:pPr>
            <a:r>
              <a:rPr lang="en-US" sz="2800" dirty="0"/>
              <a:t>PRP at 4-6 times baseline has more anti-inflammatory mediators and effects</a:t>
            </a:r>
          </a:p>
          <a:p>
            <a:pPr>
              <a:spcAft>
                <a:spcPts val="1800"/>
              </a:spcAft>
            </a:pPr>
            <a:r>
              <a:rPr lang="en-US" sz="2800" dirty="0"/>
              <a:t>PRP contains concentrated nucleated cells critical for healing/tissue regeneration including neutrophils, macrophages, lymphocytes and fibroblasts</a:t>
            </a:r>
          </a:p>
          <a:p>
            <a:pPr>
              <a:spcAft>
                <a:spcPts val="1800"/>
              </a:spcAft>
            </a:pPr>
            <a:r>
              <a:rPr lang="en-US" sz="2800" dirty="0"/>
              <a:t>Platelet activation should occur at the tissue level directly at the site of injury or just prior to injection d/t growth factor half life </a:t>
            </a:r>
          </a:p>
          <a:p>
            <a:endParaRPr lang="en-US" sz="2400" dirty="0"/>
          </a:p>
        </p:txBody>
      </p:sp>
      <p:sp>
        <p:nvSpPr>
          <p:cNvPr id="4" name="TextBox 3"/>
          <p:cNvSpPr txBox="1"/>
          <p:nvPr/>
        </p:nvSpPr>
        <p:spPr>
          <a:xfrm>
            <a:off x="794047" y="5017806"/>
            <a:ext cx="7924800" cy="307777"/>
          </a:xfrm>
          <a:prstGeom prst="rect">
            <a:avLst/>
          </a:prstGeom>
          <a:noFill/>
        </p:spPr>
        <p:txBody>
          <a:bodyPr wrap="square" rtlCol="0">
            <a:spAutoFit/>
          </a:bodyPr>
          <a:lstStyle/>
          <a:p>
            <a:r>
              <a:rPr lang="en-US" sz="1400" baseline="30000" dirty="0"/>
              <a:t>1</a:t>
            </a:r>
            <a:endParaRPr lang="en-US" sz="1400" dirty="0"/>
          </a:p>
        </p:txBody>
      </p:sp>
      <p:sp>
        <p:nvSpPr>
          <p:cNvPr id="5" name="TextBox 4"/>
          <p:cNvSpPr txBox="1"/>
          <p:nvPr/>
        </p:nvSpPr>
        <p:spPr>
          <a:xfrm>
            <a:off x="946447" y="5170206"/>
            <a:ext cx="7924800" cy="307777"/>
          </a:xfrm>
          <a:prstGeom prst="rect">
            <a:avLst/>
          </a:prstGeom>
          <a:noFill/>
        </p:spPr>
        <p:txBody>
          <a:bodyPr wrap="square" rtlCol="0">
            <a:spAutoFit/>
          </a:bodyPr>
          <a:lstStyle/>
          <a:p>
            <a:r>
              <a:rPr lang="en-US" sz="1400" baseline="30000" dirty="0"/>
              <a:t>1</a:t>
            </a:r>
            <a:endParaRPr lang="en-US" sz="1400" dirty="0"/>
          </a:p>
        </p:txBody>
      </p:sp>
    </p:spTree>
    <p:extLst>
      <p:ext uri="{BB962C8B-B14F-4D97-AF65-F5344CB8AC3E}">
        <p14:creationId xmlns:p14="http://schemas.microsoft.com/office/powerpoint/2010/main" val="304500740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914399" y="205099"/>
            <a:ext cx="7699761" cy="1318900"/>
          </a:xfrm>
        </p:spPr>
        <p:txBody>
          <a:bodyPr>
            <a:normAutofit/>
          </a:bodyPr>
          <a:lstStyle/>
          <a:p>
            <a:r>
              <a:rPr lang="en-US" dirty="0"/>
              <a:t>Growth Factor Half Life (circulation)</a:t>
            </a:r>
          </a:p>
        </p:txBody>
      </p:sp>
      <p:sp>
        <p:nvSpPr>
          <p:cNvPr id="2" name="Content Placeholder 1"/>
          <p:cNvSpPr>
            <a:spLocks noGrp="1"/>
          </p:cNvSpPr>
          <p:nvPr>
            <p:ph idx="1"/>
          </p:nvPr>
        </p:nvSpPr>
        <p:spPr>
          <a:xfrm>
            <a:off x="914400" y="1281869"/>
            <a:ext cx="8001000" cy="3747331"/>
          </a:xfrm>
        </p:spPr>
        <p:txBody>
          <a:bodyPr>
            <a:normAutofit/>
          </a:bodyPr>
          <a:lstStyle/>
          <a:p>
            <a:r>
              <a:rPr lang="en-US" sz="2400" dirty="0"/>
              <a:t>VEGF – 3 min</a:t>
            </a:r>
            <a:r>
              <a:rPr lang="en-US" sz="2400" baseline="30000" dirty="0"/>
              <a:t>1</a:t>
            </a:r>
          </a:p>
          <a:p>
            <a:r>
              <a:rPr lang="en-US" sz="2400" dirty="0"/>
              <a:t>PDGF – 2 min</a:t>
            </a:r>
            <a:r>
              <a:rPr lang="en-US" sz="2400" baseline="30000" dirty="0"/>
              <a:t>2</a:t>
            </a:r>
          </a:p>
          <a:p>
            <a:r>
              <a:rPr lang="en-US" sz="2400" dirty="0"/>
              <a:t>TGFB – 3min</a:t>
            </a:r>
            <a:r>
              <a:rPr lang="en-US" sz="2400" baseline="30000" dirty="0"/>
              <a:t>3</a:t>
            </a:r>
          </a:p>
          <a:p>
            <a:r>
              <a:rPr lang="en-US" sz="2400" dirty="0"/>
              <a:t>FGF – 3 min</a:t>
            </a:r>
            <a:r>
              <a:rPr lang="en-US" sz="2400" baseline="30000" dirty="0"/>
              <a:t>4</a:t>
            </a:r>
            <a:r>
              <a:rPr lang="en-US" sz="2400" dirty="0"/>
              <a:t> </a:t>
            </a:r>
          </a:p>
          <a:p>
            <a:r>
              <a:rPr lang="en-US" sz="2400" dirty="0"/>
              <a:t>IGF-1 – 8 min</a:t>
            </a:r>
            <a:r>
              <a:rPr lang="en-US" sz="2400" baseline="30000" dirty="0"/>
              <a:t>5</a:t>
            </a:r>
          </a:p>
          <a:p>
            <a:r>
              <a:rPr lang="en-US" sz="2400" dirty="0"/>
              <a:t>EGF – 48 min</a:t>
            </a:r>
            <a:r>
              <a:rPr lang="en-US" sz="2400" baseline="30000" dirty="0"/>
              <a:t>6</a:t>
            </a:r>
          </a:p>
        </p:txBody>
      </p:sp>
      <p:sp>
        <p:nvSpPr>
          <p:cNvPr id="4" name="TextBox 3"/>
          <p:cNvSpPr txBox="1"/>
          <p:nvPr/>
        </p:nvSpPr>
        <p:spPr>
          <a:xfrm>
            <a:off x="794047" y="5017806"/>
            <a:ext cx="7924800" cy="1661993"/>
          </a:xfrm>
          <a:prstGeom prst="rect">
            <a:avLst/>
          </a:prstGeom>
          <a:noFill/>
        </p:spPr>
        <p:txBody>
          <a:bodyPr wrap="square" rtlCol="0">
            <a:spAutoFit/>
          </a:bodyPr>
          <a:lstStyle/>
          <a:p>
            <a:r>
              <a:rPr lang="en-US" sz="1400" baseline="30000" dirty="0"/>
              <a:t>1</a:t>
            </a:r>
            <a:r>
              <a:rPr lang="en-US" sz="1400" i="1" dirty="0"/>
              <a:t> </a:t>
            </a:r>
            <a:r>
              <a:rPr lang="en-US" sz="1400" dirty="0"/>
              <a:t>George. </a:t>
            </a:r>
            <a:r>
              <a:rPr lang="en-US" sz="1400" i="1" dirty="0"/>
              <a:t>Clinical Cancer Research </a:t>
            </a:r>
            <a:r>
              <a:rPr lang="en-US" sz="1400" dirty="0"/>
              <a:t>(2000) 6: 3147–3152.</a:t>
            </a:r>
          </a:p>
          <a:p>
            <a:r>
              <a:rPr lang="en-US" sz="1400" baseline="30000" dirty="0"/>
              <a:t>2</a:t>
            </a:r>
            <a:r>
              <a:rPr lang="en-US" sz="1400" dirty="0"/>
              <a:t> </a:t>
            </a:r>
            <a:r>
              <a:rPr lang="en-US" sz="1400" dirty="0" err="1"/>
              <a:t>Cianciolo</a:t>
            </a:r>
            <a:r>
              <a:rPr lang="en-US" sz="1400" dirty="0"/>
              <a:t>. </a:t>
            </a:r>
            <a:r>
              <a:rPr lang="en-US" sz="1400" i="1" dirty="0" err="1"/>
              <a:t>Nephrol</a:t>
            </a:r>
            <a:r>
              <a:rPr lang="en-US" sz="1400" i="1" dirty="0"/>
              <a:t> Dial Transplant </a:t>
            </a:r>
            <a:r>
              <a:rPr lang="en-US" sz="1400" dirty="0"/>
              <a:t>(1999) 14: 2413-2419. </a:t>
            </a:r>
          </a:p>
          <a:p>
            <a:r>
              <a:rPr lang="en-US" sz="1400" baseline="30000" dirty="0"/>
              <a:t>3 </a:t>
            </a:r>
            <a:r>
              <a:rPr lang="en-US" sz="1400" dirty="0" err="1"/>
              <a:t>Massague</a:t>
            </a:r>
            <a:r>
              <a:rPr lang="en-US" sz="1400" dirty="0"/>
              <a:t>. </a:t>
            </a:r>
            <a:r>
              <a:rPr lang="en-US" sz="1400" i="1" dirty="0" err="1"/>
              <a:t>Annu</a:t>
            </a:r>
            <a:r>
              <a:rPr lang="en-US" sz="1400" i="1" dirty="0"/>
              <a:t> Rev </a:t>
            </a:r>
            <a:r>
              <a:rPr lang="en-US" sz="1400" i="1" dirty="0" err="1"/>
              <a:t>Biochem</a:t>
            </a:r>
            <a:r>
              <a:rPr lang="en-US" sz="1400" i="1" dirty="0"/>
              <a:t> </a:t>
            </a:r>
            <a:r>
              <a:rPr lang="en-US" sz="1400" dirty="0"/>
              <a:t>(1998) 67: 753-791.</a:t>
            </a:r>
          </a:p>
          <a:p>
            <a:r>
              <a:rPr lang="en-US" sz="1400" baseline="30000" dirty="0"/>
              <a:t>4 </a:t>
            </a:r>
            <a:r>
              <a:rPr lang="en-US" sz="1400" dirty="0"/>
              <a:t>Edelman. </a:t>
            </a:r>
            <a:r>
              <a:rPr lang="en-US" sz="1400" i="1" dirty="0"/>
              <a:t>PNAS </a:t>
            </a:r>
            <a:r>
              <a:rPr lang="en-US" sz="1400" dirty="0"/>
              <a:t>(1993) 90: 1513-1517.</a:t>
            </a:r>
          </a:p>
          <a:p>
            <a:r>
              <a:rPr lang="en-US" sz="1400" baseline="30000" dirty="0"/>
              <a:t>5 </a:t>
            </a:r>
            <a:r>
              <a:rPr lang="en-US" sz="1400" dirty="0"/>
              <a:t>Le </a:t>
            </a:r>
            <a:r>
              <a:rPr lang="en-US" sz="1400" dirty="0" err="1"/>
              <a:t>Roith</a:t>
            </a:r>
            <a:r>
              <a:rPr lang="en-US" sz="1400" dirty="0"/>
              <a:t>. NEJM (1997) 336:633-640.</a:t>
            </a:r>
          </a:p>
          <a:p>
            <a:r>
              <a:rPr lang="en-US" sz="1400" baseline="30000" dirty="0"/>
              <a:t>6</a:t>
            </a:r>
            <a:r>
              <a:rPr lang="en-US" sz="1400" dirty="0"/>
              <a:t> </a:t>
            </a:r>
            <a:r>
              <a:rPr lang="en-US" sz="1400" dirty="0" err="1"/>
              <a:t>Stocheck</a:t>
            </a:r>
            <a:r>
              <a:rPr lang="en-US" sz="1400" dirty="0"/>
              <a:t>. </a:t>
            </a:r>
            <a:r>
              <a:rPr lang="en-US" sz="1400" i="1" dirty="0"/>
              <a:t>JBC</a:t>
            </a:r>
            <a:r>
              <a:rPr lang="en-US" sz="1400" dirty="0"/>
              <a:t> (1984) 98:1048-1053.</a:t>
            </a:r>
          </a:p>
          <a:p>
            <a:r>
              <a:rPr lang="en-US" sz="1400" i="1" dirty="0"/>
              <a:t> </a:t>
            </a:r>
            <a:endParaRPr lang="en-US" sz="1400" dirty="0"/>
          </a:p>
        </p:txBody>
      </p:sp>
    </p:spTree>
    <p:extLst>
      <p:ext uri="{BB962C8B-B14F-4D97-AF65-F5344CB8AC3E}">
        <p14:creationId xmlns:p14="http://schemas.microsoft.com/office/powerpoint/2010/main" val="1632075952"/>
      </p:ext>
    </p:extLst>
  </p:cSld>
  <p:clrMapOvr>
    <a:masterClrMapping/>
  </p:clrMapOvr>
</p:sld>
</file>

<file path=ppt/theme/theme1.xml><?xml version="1.0" encoding="utf-8"?>
<a:theme xmlns:a="http://schemas.openxmlformats.org/drawingml/2006/main" name="Summer">
  <a:themeElements>
    <a:clrScheme name="Summer">
      <a:dk1>
        <a:sysClr val="windowText" lastClr="000000"/>
      </a:dk1>
      <a:lt1>
        <a:sysClr val="window" lastClr="FFFFFF"/>
      </a:lt1>
      <a:dk2>
        <a:srgbClr val="E89117"/>
      </a:dk2>
      <a:lt2>
        <a:srgbClr val="FEDD78"/>
      </a:lt2>
      <a:accent1>
        <a:srgbClr val="A1B633"/>
      </a:accent1>
      <a:accent2>
        <a:srgbClr val="C4D73F"/>
      </a:accent2>
      <a:accent3>
        <a:srgbClr val="FFCE2D"/>
      </a:accent3>
      <a:accent4>
        <a:srgbClr val="FFA600"/>
      </a:accent4>
      <a:accent5>
        <a:srgbClr val="ED5E00"/>
      </a:accent5>
      <a:accent6>
        <a:srgbClr val="C62D03"/>
      </a:accent6>
      <a:hlink>
        <a:srgbClr val="408080"/>
      </a:hlink>
      <a:folHlink>
        <a:srgbClr val="5EAEAE"/>
      </a:folHlink>
    </a:clrScheme>
    <a:fontScheme name="Summer">
      <a:maj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ajorFont>
      <a:min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Summer">
      <a:fillStyleLst>
        <a:solidFill>
          <a:schemeClr val="phClr"/>
        </a:solidFill>
        <a:gradFill rotWithShape="1">
          <a:gsLst>
            <a:gs pos="0">
              <a:schemeClr val="phClr">
                <a:tint val="70000"/>
                <a:lumMod val="110000"/>
              </a:schemeClr>
            </a:gs>
            <a:gs pos="100000">
              <a:schemeClr val="phClr">
                <a:tint val="90000"/>
              </a:schemeClr>
            </a:gs>
          </a:gsLst>
          <a:lin ang="5400000" scaled="1"/>
        </a:gradFill>
        <a:gradFill rotWithShape="1">
          <a:gsLst>
            <a:gs pos="0">
              <a:schemeClr val="phClr">
                <a:tint val="98000"/>
                <a:satMod val="120000"/>
                <a:lumMod val="110000"/>
              </a:schemeClr>
            </a:gs>
            <a:gs pos="100000">
              <a:schemeClr val="phClr">
                <a:shade val="90000"/>
                <a:lumMod val="90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88900" dist="38100" dir="5400000" algn="ctr" rotWithShape="0">
              <a:srgbClr val="000000">
                <a:alpha val="65000"/>
              </a:srgbClr>
            </a:outerShdw>
          </a:effectLst>
          <a:scene3d>
            <a:camera prst="orthographicFront">
              <a:rot lat="0" lon="0" rev="0"/>
            </a:camera>
            <a:lightRig rig="threePt" dir="tl">
              <a:rot lat="0" lon="0" rev="5400000"/>
            </a:lightRig>
          </a:scene3d>
          <a:sp3d>
            <a:bevelT w="25400" h="38100"/>
          </a:sp3d>
        </a:effectStyle>
      </a:effectStyleLst>
      <a:bgFillStyleLst>
        <a:solidFill>
          <a:schemeClr val="phClr"/>
        </a:solidFill>
        <a:gradFill rotWithShape="1">
          <a:gsLst>
            <a:gs pos="0">
              <a:schemeClr val="phClr">
                <a:tint val="97000"/>
                <a:shade val="80000"/>
                <a:hueMod val="110000"/>
                <a:satMod val="120000"/>
              </a:schemeClr>
            </a:gs>
            <a:gs pos="100000">
              <a:schemeClr val="phClr">
                <a:shade val="60000"/>
                <a:hueMod val="40000"/>
                <a:satMod val="120000"/>
                <a:lumMod val="103000"/>
              </a:schemeClr>
            </a:gs>
          </a:gsLst>
          <a:lin ang="5400000" scaled="1"/>
        </a:gradFill>
        <a:gradFill rotWithShape="1">
          <a:gsLst>
            <a:gs pos="0">
              <a:schemeClr val="phClr">
                <a:tint val="97000"/>
                <a:shade val="80000"/>
                <a:hueMod val="110000"/>
                <a:satMod val="130000"/>
                <a:lumMod val="100000"/>
              </a:schemeClr>
            </a:gs>
            <a:gs pos="100000">
              <a:schemeClr val="phClr">
                <a:shade val="60000"/>
                <a:hueMod val="40000"/>
                <a:satMod val="120000"/>
                <a:lumMod val="103000"/>
              </a:schemeClr>
            </a:gs>
          </a:gsLst>
          <a:path path="circle">
            <a:fillToRect l="50000" t="50000" r="100000" b="10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Summer</Template>
  <TotalTime>178589</TotalTime>
  <Words>3854</Words>
  <Application>Microsoft Office PowerPoint</Application>
  <PresentationFormat>On-screen Show (4:3)</PresentationFormat>
  <Paragraphs>527</Paragraphs>
  <Slides>77</Slides>
  <Notes>32</Notes>
  <HiddenSlides>44</HiddenSlides>
  <MMClips>0</MMClips>
  <ScaleCrop>false</ScaleCrop>
  <HeadingPairs>
    <vt:vector size="8" baseType="variant">
      <vt:variant>
        <vt:lpstr>Fonts Used</vt:lpstr>
      </vt:variant>
      <vt:variant>
        <vt:i4>8</vt:i4>
      </vt:variant>
      <vt:variant>
        <vt:lpstr>Theme</vt:lpstr>
      </vt:variant>
      <vt:variant>
        <vt:i4>1</vt:i4>
      </vt:variant>
      <vt:variant>
        <vt:lpstr>Slide Titles</vt:lpstr>
      </vt:variant>
      <vt:variant>
        <vt:i4>77</vt:i4>
      </vt:variant>
      <vt:variant>
        <vt:lpstr>Custom Shows</vt:lpstr>
      </vt:variant>
      <vt:variant>
        <vt:i4>4</vt:i4>
      </vt:variant>
    </vt:vector>
  </HeadingPairs>
  <TitlesOfParts>
    <vt:vector size="90" baseType="lpstr">
      <vt:lpstr>Arial</vt:lpstr>
      <vt:lpstr>Calibri</vt:lpstr>
      <vt:lpstr>Cambria</vt:lpstr>
      <vt:lpstr>Courier New</vt:lpstr>
      <vt:lpstr>Tahoma</vt:lpstr>
      <vt:lpstr>Times New Roman</vt:lpstr>
      <vt:lpstr>Verdana</vt:lpstr>
      <vt:lpstr>Wingdings 2</vt:lpstr>
      <vt:lpstr>Summer</vt:lpstr>
      <vt:lpstr>Regenerative Medicine/Anti-Aging Markets:   Sports Med/Pain Management; Hair restoration/Aesthetics; Sexual Wellness</vt:lpstr>
      <vt:lpstr>Regenerative Medicine Cell Based Therapies:   TruPRP and TruMAR0 overview  </vt:lpstr>
      <vt:lpstr>PowerPoint Presentation</vt:lpstr>
      <vt:lpstr>Cellular Content of Whole Blood</vt:lpstr>
      <vt:lpstr>What is a Platelet?</vt:lpstr>
      <vt:lpstr>Platelet Growth Factor Overview</vt:lpstr>
      <vt:lpstr>What is Platelet-Rich Plasma(PRP) </vt:lpstr>
      <vt:lpstr>Important Considerations for PRP</vt:lpstr>
      <vt:lpstr>Growth Factor Half Life (circulation)</vt:lpstr>
      <vt:lpstr>How and Why does PRP Fit?</vt:lpstr>
      <vt:lpstr>Stem Cell Basics</vt:lpstr>
      <vt:lpstr>Cellular Content of Bone Marrow</vt:lpstr>
      <vt:lpstr>The Key Cells of Bone Marrow: What is an MSC?</vt:lpstr>
      <vt:lpstr>Multipotentiality of MSCs to tissue repair</vt:lpstr>
      <vt:lpstr>The Key Cells of Bone Marrow:  What is an HSC? </vt:lpstr>
      <vt:lpstr>Targeting Natural, Biologic Processes</vt:lpstr>
      <vt:lpstr>Therapeutic Goal of PRP</vt:lpstr>
      <vt:lpstr>Regenerative Medicine:  All Encompassing</vt:lpstr>
      <vt:lpstr>The Future of Medicine: Industry Statistics </vt:lpstr>
      <vt:lpstr>PowerPoint Presentation</vt:lpstr>
      <vt:lpstr>Purpose of Injecting PRP/Adipose </vt:lpstr>
      <vt:lpstr>Magellan® TruPRP™ Enhances outcomes when combined with other treatments</vt:lpstr>
      <vt:lpstr>Collagen Induction Therapy/Hair Restoration</vt:lpstr>
      <vt:lpstr>Before and Post 4 Treatments</vt:lpstr>
      <vt:lpstr>Before and after 4 PRP microneedling treatments</vt:lpstr>
      <vt:lpstr>The Blood Draw</vt:lpstr>
      <vt:lpstr>Blood Safety and Handling</vt:lpstr>
      <vt:lpstr>AABB Standards for PRP</vt:lpstr>
      <vt:lpstr>Questions???</vt:lpstr>
      <vt:lpstr>Vampire Breast Lift</vt:lpstr>
      <vt:lpstr>Benefits of Surgical Platelet Gel</vt:lpstr>
      <vt:lpstr>Surgery Center Applications for Platelet Gel</vt:lpstr>
      <vt:lpstr>Application </vt:lpstr>
      <vt:lpstr>Face Lift</vt:lpstr>
      <vt:lpstr>FAQ’s</vt:lpstr>
      <vt:lpstr> Male and Female Sexual Wellness</vt:lpstr>
      <vt:lpstr>Females: Urge/Stress Incontinence and Sexual DysfunctionStatistics</vt:lpstr>
      <vt:lpstr>PRP/Adipose Female Injection:  </vt:lpstr>
      <vt:lpstr>Visualization of the Technique</vt:lpstr>
      <vt:lpstr>Supportive Pilot Study&gt;O shot</vt:lpstr>
      <vt:lpstr>Males:  Genitourinary and Sexual Dysfunction Statistics</vt:lpstr>
      <vt:lpstr>BMAC/PRP +Adipose for Male Sexual Wellness;Enhancement </vt:lpstr>
      <vt:lpstr>Basic Anatomy</vt:lpstr>
      <vt:lpstr>Studies Supporting Safety and Efficacy for PRP</vt:lpstr>
      <vt:lpstr>Regenerative Medicine/Anti-Aging Markets </vt:lpstr>
      <vt:lpstr>Statistics</vt:lpstr>
      <vt:lpstr>Call points for MSK Injections</vt:lpstr>
      <vt:lpstr>Why the interest</vt:lpstr>
      <vt:lpstr>PRP Nomenclature Defined</vt:lpstr>
      <vt:lpstr> Natural, Biologic Processes</vt:lpstr>
      <vt:lpstr>PRP Studies:  What is missing?</vt:lpstr>
      <vt:lpstr>PowerPoint Presentation</vt:lpstr>
      <vt:lpstr>Concern over WBC’s/Leukocytes</vt:lpstr>
      <vt:lpstr>When to use PRP vs cBMA??</vt:lpstr>
      <vt:lpstr>Potential Comorbidities</vt:lpstr>
      <vt:lpstr>How is PRP Utilized in MSK?</vt:lpstr>
      <vt:lpstr>Sports Medicine/Pain Management Applications for TruPRP/TruMAR0</vt:lpstr>
      <vt:lpstr>Therapeutic Goal of PRP</vt:lpstr>
      <vt:lpstr>Protocols for Injection therapy</vt:lpstr>
      <vt:lpstr>Why TRUPRP?</vt:lpstr>
      <vt:lpstr>Key Delivery Considerations</vt:lpstr>
      <vt:lpstr>The Magellan® Platform</vt:lpstr>
      <vt:lpstr>PowerPoint Presentation</vt:lpstr>
      <vt:lpstr>Cell Separation and Concentration in Magellan-Red PRP</vt:lpstr>
      <vt:lpstr>Magellan® vs. Competition</vt:lpstr>
      <vt:lpstr>Competition—Selphyl/Eclipse Single spin systems-NOT PRP! </vt:lpstr>
      <vt:lpstr>Single Spin Centrifuges; Selphyl and Regen</vt:lpstr>
      <vt:lpstr>Single Spin Systems Explained</vt:lpstr>
      <vt:lpstr>Harvest SmartPrep 2-Dual spin</vt:lpstr>
      <vt:lpstr>Key Selling Points Against Harvest</vt:lpstr>
      <vt:lpstr>Angel System:  Arthrex/Cytomedix</vt:lpstr>
      <vt:lpstr>PowerPoint Presentation</vt:lpstr>
      <vt:lpstr>PowerPoint Presentation</vt:lpstr>
      <vt:lpstr>Frequently Asked Questions  </vt:lpstr>
      <vt:lpstr>FAQ’s About TRUPRP</vt:lpstr>
      <vt:lpstr>Key Delivery Considerations</vt:lpstr>
      <vt:lpstr>Questions???</vt:lpstr>
      <vt:lpstr>Custom Show 1</vt:lpstr>
      <vt:lpstr>Copy of Custom Show 1</vt:lpstr>
      <vt:lpstr>PRP in Regenerative Medicine</vt:lpstr>
      <vt:lpstr>Copy of PRP in Regenerative Medicine</vt:lpstr>
    </vt:vector>
  </TitlesOfParts>
  <Company>Arteriocyte Medical Systems, Inc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Magellan Product Training</dc:title>
  <dc:creator>Christine Schroeder</dc:creator>
  <cp:lastModifiedBy>Doug Rainey</cp:lastModifiedBy>
  <cp:revision>214</cp:revision>
  <dcterms:created xsi:type="dcterms:W3CDTF">2013-04-23T14:48:11Z</dcterms:created>
  <dcterms:modified xsi:type="dcterms:W3CDTF">2019-06-18T01:18:41Z</dcterms:modified>
</cp:coreProperties>
</file>