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62" r:id="rId2"/>
    <p:sldMasterId id="2147483832" r:id="rId3"/>
    <p:sldMasterId id="2147483930" r:id="rId4"/>
    <p:sldMasterId id="2147483958" r:id="rId5"/>
    <p:sldMasterId id="2147483997" r:id="rId6"/>
    <p:sldMasterId id="2147484010" r:id="rId7"/>
    <p:sldMasterId id="2147484017" r:id="rId8"/>
  </p:sldMasterIdLst>
  <p:notesMasterIdLst>
    <p:notesMasterId r:id="rId21"/>
  </p:notesMasterIdLst>
  <p:handoutMasterIdLst>
    <p:handoutMasterId r:id="rId22"/>
  </p:handoutMasterIdLst>
  <p:sldIdLst>
    <p:sldId id="815" r:id="rId9"/>
    <p:sldId id="805" r:id="rId10"/>
    <p:sldId id="841" r:id="rId11"/>
    <p:sldId id="842" r:id="rId12"/>
    <p:sldId id="843" r:id="rId13"/>
    <p:sldId id="822" r:id="rId14"/>
    <p:sldId id="836" r:id="rId15"/>
    <p:sldId id="837" r:id="rId16"/>
    <p:sldId id="838" r:id="rId17"/>
    <p:sldId id="840" r:id="rId18"/>
    <p:sldId id="839" r:id="rId19"/>
    <p:sldId id="835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1657F"/>
    <a:srgbClr val="F04E23"/>
    <a:srgbClr val="042943"/>
    <a:srgbClr val="002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83602" autoAdjust="0"/>
  </p:normalViewPr>
  <p:slideViewPr>
    <p:cSldViewPr snapToGrid="0" snapToObjects="1">
      <p:cViewPr varScale="1">
        <p:scale>
          <a:sx n="52" d="100"/>
          <a:sy n="52" d="100"/>
        </p:scale>
        <p:origin x="1642" y="1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1059059-4998-1944-BA1E-2E2DB06D9D8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D3FA696-231F-D94B-9791-9CAA442D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8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99F4E3-506E-E041-AF78-78E24D2E902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CF80E9F-3F41-2946-BE19-CC9B33776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9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PRP is concentrated into six main layers. Mention that leukocytes are another word for WBCs. </a:t>
            </a:r>
          </a:p>
          <a:p>
            <a:r>
              <a:rPr lang="en-US" dirty="0"/>
              <a:t>Neutrophils are considered granulocytes and there are also two other forms: Eosinophils &amp; Basophils, but they are present in very low (sometimes undetectable) concentrations. Each layer overlaps in the density gradient and plays an important role in the healing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80E9F-3F41-2946-BE19-CC9B337767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6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Thrombin production is very important to transition from hemostasis to acute inflammation. RBCs play an important role in amplifying thrombin generation to ensure effective execution of initial two phases.</a:t>
            </a:r>
          </a:p>
          <a:p>
            <a:pPr marL="228600" indent="-228600">
              <a:buAutoNum type="arabicPeriod"/>
            </a:pPr>
            <a:r>
              <a:rPr lang="en-US" dirty="0"/>
              <a:t>Activated platelets and </a:t>
            </a:r>
            <a:r>
              <a:rPr lang="en-US" b="1" u="sng" dirty="0"/>
              <a:t>primed</a:t>
            </a:r>
            <a:r>
              <a:rPr lang="en-US" dirty="0"/>
              <a:t> neutrophils cooperate in the biosynthesis of factors that control the magnitude and duration of inflammation.</a:t>
            </a:r>
          </a:p>
          <a:p>
            <a:pPr marL="228600" indent="-228600">
              <a:buAutoNum type="arabicPeriod"/>
            </a:pPr>
            <a:r>
              <a:rPr lang="en-US" dirty="0"/>
              <a:t>Pain mediators and inflammatory cytokines are inactivated. GFs are activated for proliferation, angiogenesis, and new matrix synthesis.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80E9F-3F41-2946-BE19-CC9B337767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-Neutrophils require separate priming &amp; activation signals to elicit an inflammatory response. In the context of a percutaneous injection there is no separate neutrophil activation signal available. (it acts like a bruise healing – healing with little to no inflammatory phase)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-Mediators released from primed but not activated neutrophils can suppress inflammation and prevent the further recruitment of activated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80E9F-3F41-2946-BE19-CC9B337767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0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 from an injection, this is what normally happens in the body.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“toggling” effect could (in part) explain why LR-PRP injections have been shown to be effective without any SAEs, despite containing concentrated WBCs.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80E9F-3F41-2946-BE19-CC9B337767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9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-We need to standardize the definition of LR vs. LP formulations.</a:t>
            </a:r>
          </a:p>
          <a:p>
            <a:r>
              <a:rPr lang="en-US" dirty="0"/>
              <a:t>-Issues with depleting platelet &amp; SC yields when you push further into the buffy coat layer to deplete more WBCs (delicate balance). </a:t>
            </a:r>
          </a:p>
          <a:p>
            <a:r>
              <a:rPr lang="en-US" dirty="0"/>
              <a:t>-Hint toward next-gen systems that will be able to maintain platelet &amp; cell yield while reducing WBCs &amp; RBCs.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80E9F-3F41-2946-BE19-CC9B337767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2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</a:t>
            </a:r>
            <a:r>
              <a:rPr lang="en-US" dirty="0" err="1"/>
              <a:t>Hct</a:t>
            </a:r>
            <a:r>
              <a:rPr lang="en-US" dirty="0"/>
              <a:t> effects on </a:t>
            </a:r>
            <a:r>
              <a:rPr lang="en-US" dirty="0" err="1"/>
              <a:t>synoviocytes</a:t>
            </a:r>
            <a:r>
              <a:rPr lang="en-US" dirty="0"/>
              <a:t> have been tested. This may or may not hold true for other applications (tendon/muscle/ligament/bone)</a:t>
            </a:r>
          </a:p>
          <a:p>
            <a:r>
              <a:rPr lang="en-US" dirty="0"/>
              <a:t>Do not ever tell a doc that the Magellan System produces the best clinical outcomes (never been tested)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80E9F-3F41-2946-BE19-CC9B337767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3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note that </a:t>
            </a:r>
            <a:r>
              <a:rPr lang="en-US" b="1" u="sng" dirty="0"/>
              <a:t>sales (&amp; clinical) should NEVER be making recommendation as to which formulation to use</a:t>
            </a:r>
            <a:r>
              <a:rPr lang="en-US" dirty="0"/>
              <a:t>. If a doc asks, all we can do is give them the literature and have them decide which is more appropriate for their patient.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80E9F-3F41-2946-BE19-CC9B337767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86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the doc should be making this decision, not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80E9F-3F41-2946-BE19-CC9B337767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6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call the </a:t>
            </a:r>
            <a:r>
              <a:rPr lang="en-US" dirty="0" err="1"/>
              <a:t>MinRBC</a:t>
            </a:r>
            <a:r>
              <a:rPr lang="en-US" dirty="0"/>
              <a:t> setting LP. You can say “further neutrophil-reduced”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80E9F-3F41-2946-BE19-CC9B337767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8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Orth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5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rgbClr val="8C8C9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8C8C9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rgbClr val="8C8C90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3123514"/>
            <a:ext cx="6508954" cy="101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123514"/>
            <a:ext cx="93271" cy="1016000"/>
          </a:xfrm>
          <a:prstGeom prst="rect">
            <a:avLst/>
          </a:prstGeom>
          <a:solidFill>
            <a:srgbClr val="F04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3200428"/>
            <a:ext cx="8229600" cy="477054"/>
          </a:xfrm>
        </p:spPr>
        <p:txBody>
          <a:bodyPr lIns="0" anchor="b" anchorCtr="0">
            <a:spAutoFit/>
          </a:bodyPr>
          <a:lstStyle>
            <a:lvl1pPr algn="l">
              <a:defRPr sz="25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3657600"/>
            <a:ext cx="8229600" cy="481914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57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384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70" y="15394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778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334128"/>
            <a:ext cx="7210396" cy="1080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>
                <a:solidFill>
                  <a:prstClr val="white"/>
                </a:solidFill>
              </a:rPr>
              <a:pPr/>
              <a:t>10/15/2019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8839203" y="6467476"/>
            <a:ext cx="279400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3B7EC8-CBE3-BE4E-8509-D2165C7AD892}" type="slidenum">
              <a:rPr lang="en-US" sz="1050" smtClean="0">
                <a:solidFill>
                  <a:srgbClr val="9BB3C7"/>
                </a:solidFill>
                <a:latin typeface="Arial"/>
                <a:cs typeface="Arial"/>
              </a:rPr>
              <a:pPr algn="ctr"/>
              <a:t>‹#›</a:t>
            </a:fld>
            <a:endParaRPr lang="en-US" sz="1050" dirty="0">
              <a:solidFill>
                <a:srgbClr val="9BB3C7"/>
              </a:solidFill>
              <a:latin typeface="Arial"/>
              <a:cs typeface="Arial"/>
            </a:endParaRPr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8864609" y="6510869"/>
            <a:ext cx="217743" cy="292418"/>
          </a:xfrm>
          <a:prstGeom prst="ellipse">
            <a:avLst/>
          </a:prstGeom>
          <a:noFill/>
          <a:ln>
            <a:solidFill>
              <a:srgbClr val="9BB3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939371" y="172631"/>
            <a:ext cx="1202248" cy="1368198"/>
          </a:xfrm>
          <a:prstGeom prst="rect">
            <a:avLst/>
          </a:prstGeom>
          <a:solidFill>
            <a:srgbClr val="012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686" y="335388"/>
            <a:ext cx="1078667" cy="8386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799"/>
            <a:ext cx="7815945" cy="13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2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InQ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0617EB-0531-41DA-BF9A-12E7AAEA0F70}" type="datetime1">
              <a:rPr lang="en-US" smtClean="0">
                <a:solidFill>
                  <a:srgbClr val="FFFFFF"/>
                </a:solidFill>
              </a:rPr>
              <a:pPr/>
              <a:t>10/15/2019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50" y="3286356"/>
            <a:ext cx="4094992" cy="84702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78433" y="4911409"/>
            <a:ext cx="7440689" cy="630942"/>
          </a:xfrm>
        </p:spPr>
        <p:txBody>
          <a:bodyPr wrap="square" lIns="0">
            <a:sp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388707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InQ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1C1C1D"/>
                </a:solidFill>
              </a:rPr>
              <a:pPr/>
              <a:t>‹#›</a:t>
            </a:fld>
            <a:endParaRPr lang="en-US" dirty="0">
              <a:solidFill>
                <a:srgbClr val="1C1C1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1920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8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7875F02-8197-4D75-8A2E-A702AC5005CA}" type="datetime1">
              <a:rPr lang="en-US" smtClean="0">
                <a:solidFill>
                  <a:srgbClr val="1C1C1D"/>
                </a:solidFill>
              </a:rPr>
              <a:pPr/>
              <a:t>10/15/2019</a:t>
            </a:fld>
            <a:endParaRPr lang="en-US" dirty="0">
              <a:solidFill>
                <a:srgbClr val="1C1C1D"/>
              </a:solidFill>
            </a:endParaRPr>
          </a:p>
        </p:txBody>
      </p:sp>
      <p:pic>
        <p:nvPicPr>
          <p:cNvPr id="12" name="Picture 11" descr="InQu_White.0.2-01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128" y="173736"/>
            <a:ext cx="2289277" cy="475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431312"/>
            <a:ext cx="4959833" cy="3095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1C1C1D"/>
                </a:solidFill>
              </a:rPr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94258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-InQ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3123514"/>
            <a:ext cx="5080001" cy="1016000"/>
            <a:chOff x="0" y="3109784"/>
            <a:chExt cx="5080001" cy="1016000"/>
          </a:xfrm>
        </p:grpSpPr>
        <p:sp>
          <p:nvSpPr>
            <p:cNvPr id="16" name="Rectangle 15"/>
            <p:cNvSpPr/>
            <p:nvPr/>
          </p:nvSpPr>
          <p:spPr>
            <a:xfrm>
              <a:off x="1" y="3109784"/>
              <a:ext cx="5080000" cy="1016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3109784"/>
              <a:ext cx="93271" cy="1016000"/>
            </a:xfrm>
            <a:prstGeom prst="rect">
              <a:avLst/>
            </a:prstGeom>
            <a:solidFill>
              <a:srgbClr val="F04E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3154262"/>
            <a:ext cx="8229600" cy="523220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0" y="3657600"/>
            <a:ext cx="8229600" cy="400110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12"/>
          </p:nvPr>
        </p:nvSpPr>
        <p:spPr>
          <a:xfrm>
            <a:off x="27432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5EA98B-3633-435D-A896-32B6E5A7E159}" type="datetime1">
              <a:rPr lang="en-US" smtClean="0">
                <a:solidFill>
                  <a:prstClr val="white"/>
                </a:solidFill>
              </a:rPr>
              <a:pPr/>
              <a:t>10/15/2019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InQu_White.0.2-01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308" y="173736"/>
            <a:ext cx="2289277" cy="475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373413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-InQ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2239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5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D6342-D59B-4D8C-A38B-A583C4845DDE}" type="datetime1">
              <a:rPr lang="en-US" smtClean="0">
                <a:solidFill>
                  <a:prstClr val="white"/>
                </a:solidFill>
              </a:rPr>
              <a:pPr/>
              <a:t>10/15/2019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InQu_White.0.2-01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128" y="173736"/>
            <a:ext cx="2289277" cy="475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1733537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CellPoin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19425" y="6356350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5EEB68-5D46-4B07-A13E-9D7A209EF6E3}" type="datetime1">
              <a:rPr lang="en-US" smtClean="0">
                <a:solidFill>
                  <a:srgbClr val="FFFFFF"/>
                </a:solidFill>
              </a:rPr>
              <a:pPr/>
              <a:t>10/15/2019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78433" y="4911409"/>
            <a:ext cx="7440689" cy="630942"/>
          </a:xfrm>
        </p:spPr>
        <p:txBody>
          <a:bodyPr wrap="square" lIns="0">
            <a:sp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CellPoint_Logo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50" y="2985023"/>
            <a:ext cx="2805369" cy="1109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2299030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3123514"/>
            <a:ext cx="5080001" cy="1016000"/>
            <a:chOff x="0" y="3109784"/>
            <a:chExt cx="5080001" cy="1016000"/>
          </a:xfrm>
        </p:grpSpPr>
        <p:sp>
          <p:nvSpPr>
            <p:cNvPr id="14" name="Rectangle 13"/>
            <p:cNvSpPr/>
            <p:nvPr/>
          </p:nvSpPr>
          <p:spPr>
            <a:xfrm>
              <a:off x="1" y="3109784"/>
              <a:ext cx="5080000" cy="1016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1C1D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109784"/>
              <a:ext cx="93271" cy="1016000"/>
            </a:xfrm>
            <a:prstGeom prst="rect">
              <a:avLst/>
            </a:prstGeom>
            <a:solidFill>
              <a:srgbClr val="F04E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1C1D"/>
                </a:solidFill>
              </a:endParaRPr>
            </a:p>
          </p:txBody>
        </p:sp>
      </p:grp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0" y="3657600"/>
            <a:ext cx="8229600" cy="400110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3154262"/>
            <a:ext cx="8229600" cy="523220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0140E75A-96D9-42B9-87BD-D2FFD8D75B45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CellPoint_Logo_White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342" y="172045"/>
            <a:ext cx="1588349" cy="627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369035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-Cell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8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667C5F-9620-4FB7-B7C9-E566D1E53116}" type="datetime1">
              <a:rPr lang="en-US" smtClean="0">
                <a:solidFill>
                  <a:srgbClr val="1C1C1D"/>
                </a:solidFill>
              </a:rPr>
              <a:pPr/>
              <a:t>10/15/2019</a:t>
            </a:fld>
            <a:endParaRPr lang="en-US" dirty="0">
              <a:solidFill>
                <a:srgbClr val="1C1C1D"/>
              </a:solidFill>
            </a:endParaRPr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1C1C1D"/>
                </a:solidFill>
              </a:rPr>
              <a:pPr/>
              <a:t>‹#›</a:t>
            </a:fld>
            <a:endParaRPr lang="en-US" dirty="0">
              <a:solidFill>
                <a:srgbClr val="1C1C1D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8423"/>
            <a:ext cx="8229600" cy="3885477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1920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4" name="Picture 13" descr="CellPoint_Logo_White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342" y="172045"/>
            <a:ext cx="1588349" cy="627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00" y="431312"/>
            <a:ext cx="5448300" cy="3095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Neutra Text TF Alt" panose="02000000000000000000" pitchFamily="50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1C1C1D"/>
                </a:solidFill>
              </a:rPr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2480742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CellPoint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5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2239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9D9FCD8B-0EED-4C10-842B-033B5B2DC781}" type="datetime1">
              <a:rPr lang="en-US" smtClean="0"/>
              <a:pPr/>
              <a:t>10/15/2019</a:t>
            </a:fld>
            <a:endParaRPr lang="en-US" dirty="0"/>
          </a:p>
        </p:txBody>
      </p:sp>
      <p:pic>
        <p:nvPicPr>
          <p:cNvPr id="12" name="Picture 11" descr="CellPoint_Logo_White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342" y="172045"/>
            <a:ext cx="1588349" cy="627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4207298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Influx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8433" y="6356350"/>
            <a:ext cx="2133600" cy="365125"/>
          </a:xfr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5B4B4F62-223C-40B3-897C-C32C25CFE036}" type="datetime1">
              <a:rPr lang="en-US" smtClean="0">
                <a:solidFill>
                  <a:srgbClr val="FFFFFF"/>
                </a:solidFill>
              </a:rPr>
              <a:pPr/>
              <a:t>10/15/2019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CONFIDENTIAL - For Sales Training Only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33" y="3326796"/>
            <a:ext cx="2424016" cy="797905"/>
          </a:xfrm>
          <a:prstGeom prst="rect">
            <a:avLst/>
          </a:prstGeom>
        </p:spPr>
      </p:pic>
      <p:sp>
        <p:nvSpPr>
          <p:cNvPr id="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78433" y="4911409"/>
            <a:ext cx="7440689" cy="630942"/>
          </a:xfrm>
        </p:spPr>
        <p:txBody>
          <a:bodyPr wrap="square" lIns="0">
            <a:sp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0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1929331"/>
            <a:ext cx="8229600" cy="3885477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90622" y="1228149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00" y="431312"/>
            <a:ext cx="4457700" cy="3095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-Influx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3123514"/>
            <a:ext cx="5080001" cy="1016000"/>
            <a:chOff x="0" y="3109784"/>
            <a:chExt cx="5080001" cy="1016000"/>
          </a:xfrm>
        </p:grpSpPr>
        <p:sp>
          <p:nvSpPr>
            <p:cNvPr id="12" name="Rectangle 11"/>
            <p:cNvSpPr/>
            <p:nvPr/>
          </p:nvSpPr>
          <p:spPr>
            <a:xfrm>
              <a:off x="1" y="3109784"/>
              <a:ext cx="5080000" cy="1016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1C1D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3109784"/>
              <a:ext cx="93271" cy="1016000"/>
            </a:xfrm>
            <a:prstGeom prst="rect">
              <a:avLst/>
            </a:prstGeom>
            <a:solidFill>
              <a:srgbClr val="F04E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1C1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046" y="3153919"/>
            <a:ext cx="6729235" cy="523220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>
              <a:defRPr sz="2800" b="1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046" y="3657601"/>
            <a:ext cx="6729236" cy="400110"/>
          </a:xfrm>
        </p:spPr>
        <p:txBody>
          <a:bodyPr lIns="0">
            <a:spAutoFit/>
          </a:bodyPr>
          <a:lstStyle>
            <a:lvl1pPr marL="0" indent="0">
              <a:buSzPct val="100000"/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457200" indent="0">
              <a:buSzPct val="100000"/>
              <a:buFont typeface="Arial"/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SzPct val="100000"/>
              <a:buFont typeface="Arial"/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SzPct val="100000"/>
              <a:buFont typeface="Arial"/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SzPct val="100000"/>
              <a:buFont typeface="Arial"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046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25195C-136F-4F77-A0C7-64DAD2D139B7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INFLUX logo v2 KO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975" y="189816"/>
            <a:ext cx="1674544" cy="552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8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-Infl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1C1C1D"/>
                </a:solidFill>
              </a:rPr>
              <a:t>CONFIDENTIAL - For Sales Training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</p:spPr>
        <p:txBody>
          <a:bodyPr lIns="0" r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1C1C1D"/>
                </a:solidFill>
              </a:rPr>
              <a:pPr/>
              <a:t>‹#›</a:t>
            </a:fld>
            <a:endParaRPr lang="en-US" dirty="0">
              <a:solidFill>
                <a:srgbClr val="1C1C1D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73782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35704B8-7F0F-4432-85B0-279F13CFB8EA}" type="datetime1">
              <a:rPr lang="en-US" smtClean="0">
                <a:solidFill>
                  <a:srgbClr val="1C1C1D"/>
                </a:solidFill>
              </a:rPr>
              <a:pPr/>
              <a:t>10/15/2019</a:t>
            </a:fld>
            <a:endParaRPr lang="en-US" dirty="0">
              <a:solidFill>
                <a:srgbClr val="1C1C1D"/>
              </a:solidFill>
            </a:endParaRPr>
          </a:p>
        </p:txBody>
      </p:sp>
      <p:pic>
        <p:nvPicPr>
          <p:cNvPr id="3" name="Picture 2" descr="INFLUX logo v2 KO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975" y="189816"/>
            <a:ext cx="1674544" cy="552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1920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8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431312"/>
            <a:ext cx="5493456" cy="3095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Neutra Text TF Alt" panose="02000000000000000000" pitchFamily="50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88337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Influx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046" y="1209843"/>
            <a:ext cx="8509659" cy="477054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2500" b="1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046" y="1908821"/>
            <a:ext cx="8229600" cy="1877437"/>
          </a:xfrm>
        </p:spPr>
        <p:txBody>
          <a:bodyPr lIns="0">
            <a:spAutoFit/>
          </a:bodyPr>
          <a:lstStyle>
            <a:lvl1pPr marL="342900" indent="-3429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046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AA016E-A23D-4826-9BA7-7F815BB6E392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INFLUX logo v2 KO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975" y="189816"/>
            <a:ext cx="1674544" cy="552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0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sto Corp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" y="6356350"/>
            <a:ext cx="2133600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52" y="3183635"/>
            <a:ext cx="1694434" cy="98804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1565" y="4916597"/>
            <a:ext cx="6881523" cy="630942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3500" baseline="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31976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Orth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3123514"/>
            <a:ext cx="5080000" cy="101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1C1C1D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3154262"/>
            <a:ext cx="4807521" cy="523220"/>
          </a:xfrm>
        </p:spPr>
        <p:txBody>
          <a:bodyPr wrap="square" lIns="0" anchor="b" anchorCtr="0">
            <a:spAutoFit/>
          </a:bodyPr>
          <a:lstStyle>
            <a:lvl1pPr algn="l"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5" name="Date Placeholder 10"/>
          <p:cNvSpPr>
            <a:spLocks noGrp="1"/>
          </p:cNvSpPr>
          <p:nvPr>
            <p:ph type="dt" sz="half" idx="12"/>
          </p:nvPr>
        </p:nvSpPr>
        <p:spPr>
          <a:xfrm>
            <a:off x="27432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3123514"/>
            <a:ext cx="93271" cy="1016000"/>
          </a:xfrm>
          <a:prstGeom prst="rect">
            <a:avLst/>
          </a:prstGeom>
          <a:solidFill>
            <a:srgbClr val="F04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1C1C1D"/>
              </a:solidFill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2480" y="3657600"/>
            <a:ext cx="4807521" cy="38636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63028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-Isto 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29331"/>
            <a:ext cx="8229600" cy="3885477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90622" y="1228149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>
          <a:xfrm>
            <a:off x="27432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1C1C1D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1C1C1D"/>
                </a:solidFill>
              </a:rPr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1C1C1D"/>
                </a:solidFill>
              </a:rPr>
              <a:pPr/>
              <a:t>‹#›</a:t>
            </a:fld>
            <a:endParaRPr lang="en-US" dirty="0">
              <a:solidFill>
                <a:srgbClr val="1C1C1D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00" y="431313"/>
            <a:ext cx="6856522" cy="294944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3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- Orth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2239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5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e Placeholder 10"/>
          <p:cNvSpPr>
            <a:spLocks noGrp="1"/>
          </p:cNvSpPr>
          <p:nvPr>
            <p:ph type="dt" sz="half" idx="12"/>
          </p:nvPr>
        </p:nvSpPr>
        <p:spPr>
          <a:xfrm>
            <a:off x="27432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84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C1C1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35B6571-2274-5844-8075-0FF0E44BC532}" type="slidenum">
              <a:rPr lang="en-US" smtClean="0">
                <a:solidFill>
                  <a:srgbClr val="1C1C1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D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5" y="6281269"/>
            <a:ext cx="819809" cy="4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97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8788" y="6356350"/>
            <a:ext cx="2133600" cy="365125"/>
          </a:xfrm>
        </p:spPr>
        <p:txBody>
          <a:bodyPr/>
          <a:lstStyle/>
          <a:p>
            <a:fld id="{906C9BDC-4773-9E44-B754-2B70C1AB4FB7}" type="datetime1">
              <a:rPr lang="en-US" smtClean="0">
                <a:solidFill>
                  <a:srgbClr val="1C1C1D">
                    <a:tint val="75000"/>
                  </a:srgbClr>
                </a:solidFill>
              </a:rPr>
              <a:pPr/>
              <a:t>10/15/2019</a:t>
            </a:fld>
            <a:endParaRPr lang="en-US" dirty="0">
              <a:solidFill>
                <a:srgbClr val="1C1C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C1C1D">
                    <a:tint val="75000"/>
                  </a:srgbClr>
                </a:solidFill>
              </a:rPr>
              <a:t>Confidential – INTERNAL USE ONLY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50" y="3286356"/>
            <a:ext cx="4094992" cy="84702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35B6571-2274-5844-8075-0FF0E44BC532}" type="slidenum">
              <a:rPr lang="en-US" smtClean="0">
                <a:solidFill>
                  <a:srgbClr val="1C1C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C1C1D">
                  <a:tint val="75000"/>
                </a:srgbClr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78433" y="4911409"/>
            <a:ext cx="7440689" cy="1169551"/>
          </a:xfrm>
        </p:spPr>
        <p:txBody>
          <a:bodyPr wrap="square" lIns="0">
            <a:sp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r>
              <a:rPr lang="en-US"/>
              <a:t>Confidential – INTERNAL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1920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1908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4D4D4F"/>
                </a:solidFill>
              </a:defRPr>
            </a:lvl1pPr>
          </a:lstStyle>
          <a:p>
            <a:fld id="{48ED987B-84CF-5D48-9AAA-0CF1F0304A4F}" type="datetime1">
              <a:rPr lang="en-US" smtClean="0"/>
              <a:pPr/>
              <a:t>10/15/2019</a:t>
            </a:fld>
            <a:endParaRPr lang="en-US" dirty="0"/>
          </a:p>
        </p:txBody>
      </p:sp>
      <p:pic>
        <p:nvPicPr>
          <p:cNvPr id="12" name="Picture 11" descr="InQu_White.0.2-01.png"/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72" y="237662"/>
            <a:ext cx="2289277" cy="475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431312"/>
            <a:ext cx="4457700" cy="3095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65543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73857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rp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5113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79" y="1183813"/>
            <a:ext cx="8563295" cy="5038414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6702174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012943"/>
                </a:solidFill>
              </a:rPr>
              <a:pPr/>
              <a:t>‹#›</a:t>
            </a:fld>
            <a:endParaRPr lang="en-US" dirty="0">
              <a:solidFill>
                <a:srgbClr val="012943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12332" y="318293"/>
            <a:ext cx="4457700" cy="309563"/>
          </a:xfrm>
        </p:spPr>
        <p:txBody>
          <a:bodyPr lIns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8116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1929331"/>
            <a:ext cx="8229600" cy="3885477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90622" y="1228149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00" y="431312"/>
            <a:ext cx="4457700" cy="3095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9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InQ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0617EB-0531-41DA-BF9A-12E7AAEA0F70}" type="datetime1">
              <a:rPr lang="en-US" smtClean="0">
                <a:solidFill>
                  <a:srgbClr val="FFFFFF"/>
                </a:solidFill>
              </a:rPr>
              <a:pPr/>
              <a:t>10/15/2019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50" y="3286356"/>
            <a:ext cx="4094992" cy="84702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78433" y="4911409"/>
            <a:ext cx="7440689" cy="630942"/>
          </a:xfrm>
        </p:spPr>
        <p:txBody>
          <a:bodyPr wrap="square" lIns="0">
            <a:sp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272975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InQ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1C1C1D"/>
                </a:solidFill>
              </a:rPr>
              <a:pPr/>
              <a:t>‹#›</a:t>
            </a:fld>
            <a:endParaRPr lang="en-US" dirty="0">
              <a:solidFill>
                <a:srgbClr val="1C1C1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1920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8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7875F02-8197-4D75-8A2E-A702AC5005CA}" type="datetime1">
              <a:rPr lang="en-US" smtClean="0">
                <a:solidFill>
                  <a:srgbClr val="1C1C1D"/>
                </a:solidFill>
              </a:rPr>
              <a:pPr/>
              <a:t>10/15/2019</a:t>
            </a:fld>
            <a:endParaRPr lang="en-US" dirty="0">
              <a:solidFill>
                <a:srgbClr val="1C1C1D"/>
              </a:solidFill>
            </a:endParaRPr>
          </a:p>
        </p:txBody>
      </p:sp>
      <p:pic>
        <p:nvPicPr>
          <p:cNvPr id="12" name="Picture 11" descr="InQu_White.0.2-01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28" y="173736"/>
            <a:ext cx="2289277" cy="475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431312"/>
            <a:ext cx="4959833" cy="3095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1C1C1D"/>
                </a:solidFill>
              </a:rPr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3995448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-InQ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3123514"/>
            <a:ext cx="5080001" cy="1016000"/>
            <a:chOff x="0" y="3109784"/>
            <a:chExt cx="5080001" cy="1016000"/>
          </a:xfrm>
        </p:grpSpPr>
        <p:sp>
          <p:nvSpPr>
            <p:cNvPr id="16" name="Rectangle 15"/>
            <p:cNvSpPr/>
            <p:nvPr/>
          </p:nvSpPr>
          <p:spPr>
            <a:xfrm>
              <a:off x="1" y="3109784"/>
              <a:ext cx="5080000" cy="1016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3109784"/>
              <a:ext cx="93271" cy="1016000"/>
            </a:xfrm>
            <a:prstGeom prst="rect">
              <a:avLst/>
            </a:prstGeom>
            <a:solidFill>
              <a:srgbClr val="F04E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3154262"/>
            <a:ext cx="8229600" cy="523220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0" y="3657600"/>
            <a:ext cx="8229600" cy="400110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12"/>
          </p:nvPr>
        </p:nvSpPr>
        <p:spPr>
          <a:xfrm>
            <a:off x="27432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5EA98B-3633-435D-A896-32B6E5A7E159}" type="datetime1">
              <a:rPr lang="en-US" smtClean="0">
                <a:solidFill>
                  <a:prstClr val="white"/>
                </a:solidFill>
              </a:rPr>
              <a:pPr/>
              <a:t>10/15/2019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InQu_White.0.2-01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08" y="173736"/>
            <a:ext cx="2289277" cy="475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407739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-InQ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2239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5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D6342-D59B-4D8C-A38B-A583C4845DDE}" type="datetime1">
              <a:rPr lang="en-US" smtClean="0">
                <a:solidFill>
                  <a:prstClr val="white"/>
                </a:solidFill>
              </a:rPr>
              <a:pPr/>
              <a:t>10/15/2019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InQu_White.0.2-01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28" y="173736"/>
            <a:ext cx="2289277" cy="475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1555857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CellPoi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19425" y="6356350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5EEB68-5D46-4B07-A13E-9D7A209EF6E3}" type="datetime1">
              <a:rPr lang="en-US" smtClean="0">
                <a:solidFill>
                  <a:srgbClr val="FFFFFF"/>
                </a:solidFill>
              </a:rPr>
              <a:pPr/>
              <a:t>10/15/2019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78433" y="4911409"/>
            <a:ext cx="7440689" cy="630942"/>
          </a:xfrm>
        </p:spPr>
        <p:txBody>
          <a:bodyPr wrap="square" lIns="0">
            <a:sp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CellPoint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0" y="2985023"/>
            <a:ext cx="2805369" cy="1109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2190341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3123514"/>
            <a:ext cx="5080001" cy="1016000"/>
            <a:chOff x="0" y="3109784"/>
            <a:chExt cx="5080001" cy="1016000"/>
          </a:xfrm>
        </p:grpSpPr>
        <p:sp>
          <p:nvSpPr>
            <p:cNvPr id="14" name="Rectangle 13"/>
            <p:cNvSpPr/>
            <p:nvPr/>
          </p:nvSpPr>
          <p:spPr>
            <a:xfrm>
              <a:off x="1" y="3109784"/>
              <a:ext cx="5080000" cy="1016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1C1D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109784"/>
              <a:ext cx="93271" cy="1016000"/>
            </a:xfrm>
            <a:prstGeom prst="rect">
              <a:avLst/>
            </a:prstGeom>
            <a:solidFill>
              <a:srgbClr val="F04E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1C1D"/>
                </a:solidFill>
              </a:endParaRPr>
            </a:p>
          </p:txBody>
        </p:sp>
      </p:grp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72480" y="3657600"/>
            <a:ext cx="8229600" cy="400110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3154262"/>
            <a:ext cx="8229600" cy="523220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0140E75A-96D9-42B9-87BD-D2FFD8D75B45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CellPoint_Logo_White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42" y="172045"/>
            <a:ext cx="1588349" cy="627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3675710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-Cell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8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667C5F-9620-4FB7-B7C9-E566D1E53116}" type="datetime1">
              <a:rPr lang="en-US" smtClean="0">
                <a:solidFill>
                  <a:srgbClr val="1C1C1D"/>
                </a:solidFill>
              </a:rPr>
              <a:pPr/>
              <a:t>10/15/2019</a:t>
            </a:fld>
            <a:endParaRPr lang="en-US" dirty="0">
              <a:solidFill>
                <a:srgbClr val="1C1C1D"/>
              </a:solidFill>
            </a:endParaRPr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1C1C1D"/>
                </a:solidFill>
              </a:rPr>
              <a:pPr/>
              <a:t>‹#›</a:t>
            </a:fld>
            <a:endParaRPr lang="en-US" dirty="0">
              <a:solidFill>
                <a:srgbClr val="1C1C1D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8423"/>
            <a:ext cx="8229600" cy="3885477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1920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4" name="Picture 13" descr="CellPoint_Logo_White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42" y="172045"/>
            <a:ext cx="1588349" cy="627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00" y="431312"/>
            <a:ext cx="5448300" cy="3095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Neutra Text TF Alt" panose="02000000000000000000" pitchFamily="50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1C1C1D"/>
                </a:solidFill>
              </a:rPr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466024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CellPoi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5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2239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9D9FCD8B-0EED-4C10-842B-033B5B2DC781}" type="datetime1">
              <a:rPr lang="en-US" smtClean="0"/>
              <a:pPr/>
              <a:t>10/15/2019</a:t>
            </a:fld>
            <a:endParaRPr lang="en-US" dirty="0"/>
          </a:p>
        </p:txBody>
      </p:sp>
      <p:pic>
        <p:nvPicPr>
          <p:cNvPr id="12" name="Picture 11" descr="CellPoint_Logo_White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42" y="172045"/>
            <a:ext cx="1588349" cy="627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128278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02156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Influx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8433" y="6356350"/>
            <a:ext cx="2133600" cy="365125"/>
          </a:xfrm>
        </p:spPr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5B4B4F62-223C-40B3-897C-C32C25CFE036}" type="datetime1">
              <a:rPr lang="en-US" smtClean="0">
                <a:solidFill>
                  <a:srgbClr val="FFFFFF"/>
                </a:solidFill>
              </a:rPr>
              <a:pPr/>
              <a:t>10/15/2019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CONFIDENTIAL - For Sales Training Only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3" y="3326796"/>
            <a:ext cx="2424016" cy="797905"/>
          </a:xfrm>
          <a:prstGeom prst="rect">
            <a:avLst/>
          </a:prstGeom>
        </p:spPr>
      </p:pic>
      <p:sp>
        <p:nvSpPr>
          <p:cNvPr id="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78433" y="4911409"/>
            <a:ext cx="7440689" cy="630942"/>
          </a:xfrm>
        </p:spPr>
        <p:txBody>
          <a:bodyPr wrap="square" lIns="0">
            <a:sp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2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-Influx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3123514"/>
            <a:ext cx="5080001" cy="1016000"/>
            <a:chOff x="0" y="3109784"/>
            <a:chExt cx="5080001" cy="1016000"/>
          </a:xfrm>
        </p:grpSpPr>
        <p:sp>
          <p:nvSpPr>
            <p:cNvPr id="12" name="Rectangle 11"/>
            <p:cNvSpPr/>
            <p:nvPr/>
          </p:nvSpPr>
          <p:spPr>
            <a:xfrm>
              <a:off x="1" y="3109784"/>
              <a:ext cx="5080000" cy="1016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1C1D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3109784"/>
              <a:ext cx="93271" cy="1016000"/>
            </a:xfrm>
            <a:prstGeom prst="rect">
              <a:avLst/>
            </a:prstGeom>
            <a:solidFill>
              <a:srgbClr val="F04E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C1C1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046" y="3153919"/>
            <a:ext cx="6729235" cy="523220"/>
          </a:xfrm>
          <a:prstGeom prst="rect">
            <a:avLst/>
          </a:prstGeom>
        </p:spPr>
        <p:txBody>
          <a:bodyPr lIns="0" anchor="b" anchorCtr="0">
            <a:spAutoFit/>
          </a:bodyPr>
          <a:lstStyle>
            <a:lvl1pPr algn="l">
              <a:defRPr sz="2800" b="1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046" y="3657601"/>
            <a:ext cx="6729236" cy="400110"/>
          </a:xfrm>
        </p:spPr>
        <p:txBody>
          <a:bodyPr lIns="0">
            <a:spAutoFit/>
          </a:bodyPr>
          <a:lstStyle>
            <a:lvl1pPr marL="0" indent="0">
              <a:buSzPct val="100000"/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457200" indent="0">
              <a:buSzPct val="100000"/>
              <a:buFont typeface="Arial"/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SzPct val="100000"/>
              <a:buFont typeface="Arial"/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SzPct val="100000"/>
              <a:buFont typeface="Arial"/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SzPct val="100000"/>
              <a:buFont typeface="Arial"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046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25195C-136F-4F77-A0C7-64DAD2D139B7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INFLUX logo v2 KO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75" y="189816"/>
            <a:ext cx="1674544" cy="552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79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-Infl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1C1C1D"/>
                </a:solidFill>
              </a:rPr>
              <a:t>CONFIDENTIAL - For Sales Training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</p:spPr>
        <p:txBody>
          <a:bodyPr lIns="0" r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1C1C1D"/>
                </a:solidFill>
              </a:rPr>
              <a:pPr/>
              <a:t>‹#›</a:t>
            </a:fld>
            <a:endParaRPr lang="en-US" dirty="0">
              <a:solidFill>
                <a:srgbClr val="1C1C1D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73782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35704B8-7F0F-4432-85B0-279F13CFB8EA}" type="datetime1">
              <a:rPr lang="en-US" smtClean="0">
                <a:solidFill>
                  <a:srgbClr val="1C1C1D"/>
                </a:solidFill>
              </a:rPr>
              <a:pPr/>
              <a:t>10/15/2019</a:t>
            </a:fld>
            <a:endParaRPr lang="en-US" dirty="0">
              <a:solidFill>
                <a:srgbClr val="1C1C1D"/>
              </a:solidFill>
            </a:endParaRPr>
          </a:p>
        </p:txBody>
      </p:sp>
      <p:pic>
        <p:nvPicPr>
          <p:cNvPr id="3" name="Picture 2" descr="INFLUX logo v2 KO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75" y="189816"/>
            <a:ext cx="1674544" cy="552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13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1920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8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431312"/>
            <a:ext cx="5493456" cy="3095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Neutra Text TF Alt" panose="02000000000000000000" pitchFamily="50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217368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Influx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046" y="1209843"/>
            <a:ext cx="8509659" cy="477054"/>
          </a:xfrm>
          <a:prstGeom prst="rect">
            <a:avLst/>
          </a:prstGeom>
        </p:spPr>
        <p:txBody>
          <a:bodyPr lIns="0">
            <a:spAutoFit/>
          </a:bodyPr>
          <a:lstStyle>
            <a:lvl1pPr algn="l">
              <a:defRPr sz="2500" b="1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046" y="1908821"/>
            <a:ext cx="8229600" cy="1877437"/>
          </a:xfrm>
        </p:spPr>
        <p:txBody>
          <a:bodyPr lIns="0">
            <a:spAutoFit/>
          </a:bodyPr>
          <a:lstStyle>
            <a:lvl1pPr marL="342900" indent="-3429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046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AA016E-A23D-4826-9BA7-7F815BB6E392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INFLUX logo v2 KO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75" y="189816"/>
            <a:ext cx="1674544" cy="552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39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9425" y="6356350"/>
            <a:ext cx="2133600" cy="365125"/>
          </a:xfrm>
        </p:spPr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1C1C1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1C1C1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1C1C1D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C1C1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2" y="3183635"/>
            <a:ext cx="1694434" cy="98804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1565" y="4916597"/>
            <a:ext cx="6881523" cy="1169551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2" y="3183635"/>
            <a:ext cx="1694434" cy="9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04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- Orth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3657600"/>
            <a:ext cx="8229600" cy="2098964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3200428"/>
            <a:ext cx="8229600" cy="477054"/>
          </a:xfrm>
        </p:spPr>
        <p:txBody>
          <a:bodyPr lIns="0" anchor="b" anchorCtr="0">
            <a:spAutoFit/>
          </a:bodyPr>
          <a:lstStyle>
            <a:lvl1pPr algn="l">
              <a:defRPr sz="2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5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rgbClr val="8C8C90"/>
                </a:solidFill>
              </a:defRPr>
            </a:lvl1pPr>
          </a:lstStyle>
          <a:p>
            <a:fld id="{E796FEDB-6684-FC47-B680-9095F35F9FC2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8C8C9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rgbClr val="8C8C90"/>
                </a:solidFill>
              </a:defRPr>
            </a:lvl1pPr>
          </a:lstStyle>
          <a:p>
            <a:fld id="{EE1EE5FF-5AE4-E846-B257-B2F1387DE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60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1929331"/>
            <a:ext cx="8229600" cy="3885477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90622" y="1228149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96FEDB-6684-FC47-B680-9095F35F9FC2}" type="datetimeFigureOut">
              <a:rPr lang="en-US" smtClean="0">
                <a:solidFill>
                  <a:srgbClr val="313231"/>
                </a:solidFill>
              </a:rPr>
              <a:pPr/>
              <a:t>10/15/2019</a:t>
            </a:fld>
            <a:endParaRPr lang="en-US">
              <a:solidFill>
                <a:srgbClr val="31323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1323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1EE5FF-5AE4-E846-B257-B2F1387DEC34}" type="slidenum">
              <a:rPr lang="en-US" smtClean="0">
                <a:solidFill>
                  <a:srgbClr val="313231"/>
                </a:solidFill>
              </a:rPr>
              <a:pPr/>
              <a:t>‹#›</a:t>
            </a:fld>
            <a:endParaRPr lang="en-US">
              <a:solidFill>
                <a:srgbClr val="313231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00" y="431312"/>
            <a:ext cx="4457700" cy="3095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49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EDB-6684-FC47-B680-9095F35F9FC2}" type="datetimeFigureOut">
              <a:rPr lang="en-US" smtClean="0">
                <a:solidFill>
                  <a:srgbClr val="1C1C1D">
                    <a:tint val="75000"/>
                  </a:srgbClr>
                </a:solidFill>
              </a:rPr>
              <a:pPr/>
              <a:t>10/15/2019</a:t>
            </a:fld>
            <a:endParaRPr lang="en-US">
              <a:solidFill>
                <a:srgbClr val="1C1C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C1C1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E5FF-5AE4-E846-B257-B2F1387DEC34}" type="slidenum">
              <a:rPr lang="en-US" smtClean="0">
                <a:solidFill>
                  <a:srgbClr val="1C1C1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35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6FEDB-6684-FC47-B680-9095F35F9FC2}" type="datetimeFigureOut">
              <a:rPr lang="en-US" smtClean="0">
                <a:solidFill>
                  <a:srgbClr val="1C1C1D">
                    <a:tint val="75000"/>
                  </a:srgbClr>
                </a:solidFill>
              </a:rPr>
              <a:pPr/>
              <a:t>10/15/2019</a:t>
            </a:fld>
            <a:endParaRPr lang="en-US">
              <a:solidFill>
                <a:srgbClr val="1C1C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C1C1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E5FF-5AE4-E846-B257-B2F1387DEC34}" type="slidenum">
              <a:rPr lang="en-US" smtClean="0">
                <a:solidFill>
                  <a:srgbClr val="1C1C1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C1C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65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9425" y="6356350"/>
            <a:ext cx="2133600" cy="365125"/>
          </a:xfrm>
        </p:spPr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1C1C1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1C1C1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1C1C1D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C1C1D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2" y="3183635"/>
            <a:ext cx="1694434" cy="98804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1565" y="4916597"/>
            <a:ext cx="6881523" cy="1169551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43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-InQ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2239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5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C353C-68E3-4246-8BB9-372119C6B70B}" type="datetime1">
              <a:rPr lang="en-US" smtClean="0">
                <a:solidFill>
                  <a:prstClr val="white"/>
                </a:solidFill>
              </a:rPr>
              <a:pPr/>
              <a:t>10/15/2019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InQu_White.0.2-01.pn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128" y="173736"/>
            <a:ext cx="2289277" cy="475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/>
              <a:t>CONFIDENTIAL - For Sales Training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63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9425" y="6356350"/>
            <a:ext cx="2133600" cy="365125"/>
          </a:xfrm>
        </p:spPr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2" y="3183635"/>
            <a:ext cx="1694434" cy="98804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1565" y="4916597"/>
            <a:ext cx="6881523" cy="1169551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356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Orth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5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rgbClr val="8C8C9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8C8C9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rgbClr val="8C8C90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3123514"/>
            <a:ext cx="5080000" cy="101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123514"/>
            <a:ext cx="93271" cy="1016000"/>
          </a:xfrm>
          <a:prstGeom prst="rect">
            <a:avLst/>
          </a:prstGeom>
          <a:solidFill>
            <a:srgbClr val="F04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3154262"/>
            <a:ext cx="8229600" cy="523220"/>
          </a:xfrm>
        </p:spPr>
        <p:txBody>
          <a:bodyPr lIns="0" anchor="b" anchorCtr="0">
            <a:spAutoFit/>
          </a:bodyPr>
          <a:lstStyle>
            <a:lvl1pPr algn="l"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3657600"/>
            <a:ext cx="8229600" cy="2098964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129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1929331"/>
            <a:ext cx="8229600" cy="3885477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90622" y="1228149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00" y="431312"/>
            <a:ext cx="4457700" cy="309563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18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4D4D4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15-1058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D4D4F"/>
                </a:solidFill>
                <a:latin typeface="Calibri" panose="020F0502020204030204" pitchFamily="34" charset="0"/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511300" cy="946150"/>
          </a:xfrm>
          <a:prstGeom prst="rect">
            <a:avLst/>
          </a:prstGeom>
          <a:solidFill>
            <a:srgbClr val="0129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pic>
        <p:nvPicPr>
          <p:cNvPr id="13" name="Picture 12" descr="InQu_White.0.2-01.png"/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83" y="237662"/>
            <a:ext cx="2289277" cy="475946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1920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1908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rgbClr val="4D4D4F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4D4D4F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4D4D4F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rgbClr val="4D4D4F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rgbClr val="4D4D4F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rgbClr val="4D4D4F"/>
                </a:solidFill>
                <a:latin typeface="Calibri" panose="020F0502020204030204" pitchFamily="34" charset="0"/>
              </a:defRPr>
            </a:lvl1pPr>
          </a:lstStyle>
          <a:p>
            <a:fld id="{EDBEEE9C-9DB6-48D9-B7DC-3F3AC5854039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577850"/>
            <a:ext cx="4457700" cy="309563"/>
          </a:xfrm>
        </p:spPr>
        <p:txBody>
          <a:bodyPr l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CHAPTER/PRESENTATION HEADING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86800" y="-1269"/>
            <a:ext cx="1120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  <a:latin typeface="Calibri" panose="020F0502020204030204" pitchFamily="34" charset="0"/>
              </a:rPr>
              <a:t>15-1058</a:t>
            </a:r>
          </a:p>
        </p:txBody>
      </p:sp>
    </p:spTree>
    <p:extLst>
      <p:ext uri="{BB962C8B-B14F-4D97-AF65-F5344CB8AC3E}">
        <p14:creationId xmlns:p14="http://schemas.microsoft.com/office/powerpoint/2010/main" val="2622165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084A-B287-4B15-9A04-9E1EE404E03B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 – INTERNAL USE ONLY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313" y="6305865"/>
            <a:ext cx="819811" cy="44489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SzPct val="100000"/>
              <a:buFont typeface="Courier New" panose="02070309020205020404" pitchFamily="49" charset="0"/>
              <a:buChar char="-"/>
              <a:defRPr>
                <a:solidFill>
                  <a:schemeClr val="bg1"/>
                </a:solidFill>
              </a:defRPr>
            </a:lvl2pPr>
            <a:lvl3pPr marL="1143000" indent="-228600">
              <a:buSzPct val="100000"/>
              <a:buFont typeface="Calibri" panose="020F0502020204030204" pitchFamily="34" charset="0"/>
              <a:buChar char="»"/>
              <a:defRPr>
                <a:solidFill>
                  <a:schemeClr val="bg1"/>
                </a:solidFill>
              </a:defRPr>
            </a:lvl3pPr>
            <a:lvl4pPr marL="1600200" indent="-228600"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Wingdings" panose="05000000000000000000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278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2239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1905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15-1058</a:t>
            </a:r>
          </a:p>
        </p:txBody>
      </p:sp>
      <p:sp>
        <p:nvSpPr>
          <p:cNvPr id="15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8FA43A-016E-4230-8D98-394DB46A0020}" type="datetime1">
              <a:rPr lang="en-US" smtClean="0">
                <a:solidFill>
                  <a:prstClr val="white"/>
                </a:solidFill>
              </a:rPr>
              <a:pPr/>
              <a:t>10/15/2019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InQu_White.0.2-01.png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83" y="237662"/>
            <a:ext cx="2289277" cy="475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83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19425" y="6356350"/>
            <a:ext cx="2133600" cy="365125"/>
          </a:xfrm>
          <a:prstGeom prst="rect">
            <a:avLst/>
          </a:prstGeom>
        </p:spPr>
        <p:txBody>
          <a:bodyPr lIns="0"/>
          <a:lstStyle/>
          <a:p>
            <a:fld id="{D2CCE51C-EFCE-6A45-B6E6-54CA44B3EB78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78433" y="4911409"/>
            <a:ext cx="7440689" cy="1169551"/>
          </a:xfrm>
        </p:spPr>
        <p:txBody>
          <a:bodyPr wrap="square" lIns="0">
            <a:spAutoFit/>
          </a:bodyPr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CellPoint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0" y="2985023"/>
            <a:ext cx="2805369" cy="11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329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1905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2239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rgbClr val="0129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E33937CC-C67D-664C-A056-75F45FBCB9F4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pic>
        <p:nvPicPr>
          <p:cNvPr id="9" name="Picture 8" descr="CellPoint_Logo_White.png"/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96" y="172045"/>
            <a:ext cx="1588349" cy="6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27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8" name="Date Placeholder 10"/>
          <p:cNvSpPr>
            <a:spLocks noGrp="1"/>
          </p:cNvSpPr>
          <p:nvPr>
            <p:ph type="dt" sz="half" idx="12"/>
          </p:nvPr>
        </p:nvSpPr>
        <p:spPr>
          <a:xfrm>
            <a:off x="272480" y="6356350"/>
            <a:ext cx="2133600" cy="365125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fld id="{9DB6D333-B176-924F-B018-9C5ED43CAEB5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511300" cy="946150"/>
          </a:xfrm>
          <a:prstGeom prst="rect">
            <a:avLst/>
          </a:prstGeom>
          <a:solidFill>
            <a:srgbClr val="0129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00" y="577850"/>
            <a:ext cx="4457700" cy="309563"/>
          </a:xfrm>
        </p:spPr>
        <p:txBody>
          <a:bodyPr l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CHAPTER/PRESENTATION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80" y="1908423"/>
            <a:ext cx="8229600" cy="3885477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1920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CellPoint_Logo_White.png"/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96" y="172045"/>
            <a:ext cx="1588349" cy="6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3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5113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79" y="1183813"/>
            <a:ext cx="8563295" cy="5038414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612332" y="335415"/>
            <a:ext cx="5626668" cy="477054"/>
          </a:xfrm>
        </p:spPr>
        <p:txBody>
          <a:bodyPr wrap="square" lIns="0" anchor="t" anchorCtr="0">
            <a:sp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>
          <a:xfrm>
            <a:off x="273051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7138F-04D9-4FD0-A381-95C6C6E2C0CE}" type="datetime4">
              <a:rPr lang="en-US" smtClean="0">
                <a:solidFill>
                  <a:srgbClr val="4D4D4F"/>
                </a:solidFill>
              </a:rPr>
              <a:t>October 15, 2019</a:t>
            </a:fld>
            <a:endParaRPr lang="en-US" dirty="0">
              <a:solidFill>
                <a:srgbClr val="4D4D4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6702174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4D4D4F"/>
                </a:solidFill>
              </a:rPr>
              <a:pPr/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9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-Isto Corp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" y="6356350"/>
            <a:ext cx="2133600" cy="365125"/>
          </a:xfrm>
        </p:spPr>
        <p:txBody>
          <a:bodyPr lIns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7416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6C4D702-813F-4C0F-B2D2-A75DBC12CD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52" y="3183635"/>
            <a:ext cx="1694434" cy="98804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1565" y="4916597"/>
            <a:ext cx="6881523" cy="630942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3500" baseline="0">
                <a:solidFill>
                  <a:schemeClr val="bg1"/>
                </a:solidFill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052541"/>
            <a:ext cx="93271" cy="885567"/>
          </a:xfrm>
          <a:prstGeom prst="rect">
            <a:avLst/>
          </a:prstGeom>
          <a:solidFill>
            <a:srgbClr val="F04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77829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5113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79" y="1183813"/>
            <a:ext cx="8563295" cy="5038414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612332" y="335415"/>
            <a:ext cx="5626668" cy="477054"/>
          </a:xfrm>
        </p:spPr>
        <p:txBody>
          <a:bodyPr wrap="square" lIns="0" anchor="t" anchorCtr="0">
            <a:sp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>
          <a:xfrm>
            <a:off x="273051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7138F-04D9-4FD0-A381-95C6C6E2C0CE}" type="datetime4">
              <a:rPr lang="en-US" smtClean="0">
                <a:solidFill>
                  <a:srgbClr val="4D4D4F"/>
                </a:solidFill>
              </a:rPr>
              <a:t>October 15, 2019</a:t>
            </a:fld>
            <a:endParaRPr lang="en-US" dirty="0">
              <a:solidFill>
                <a:srgbClr val="4D4D4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6702174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4D4D4F"/>
                </a:solidFill>
              </a:rPr>
              <a:pPr/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28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5113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79" y="1183813"/>
            <a:ext cx="8563295" cy="5038414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612332" y="335415"/>
            <a:ext cx="5626668" cy="477054"/>
          </a:xfrm>
        </p:spPr>
        <p:txBody>
          <a:bodyPr wrap="square" lIns="0" anchor="t" anchorCtr="0">
            <a:sp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>
          <a:xfrm>
            <a:off x="273051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7138F-04D9-4FD0-A381-95C6C6E2C0CE}" type="datetime4">
              <a:rPr lang="en-US" smtClean="0">
                <a:solidFill>
                  <a:srgbClr val="4D4D4F"/>
                </a:solidFill>
              </a:rPr>
              <a:t>October 15, 2019</a:t>
            </a:fld>
            <a:endParaRPr lang="en-US" dirty="0">
              <a:solidFill>
                <a:srgbClr val="4D4D4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6702174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4D4D4F"/>
                </a:solidFill>
              </a:rPr>
              <a:pPr/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75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5113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79" y="1183813"/>
            <a:ext cx="8563295" cy="5038414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612332" y="335415"/>
            <a:ext cx="5626668" cy="477054"/>
          </a:xfrm>
        </p:spPr>
        <p:txBody>
          <a:bodyPr wrap="square" lIns="0" anchor="t" anchorCtr="0">
            <a:sp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>
          <a:xfrm>
            <a:off x="273051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7138F-04D9-4FD0-A381-95C6C6E2C0CE}" type="datetime4">
              <a:rPr lang="en-US" smtClean="0">
                <a:solidFill>
                  <a:srgbClr val="4D4D4F"/>
                </a:solidFill>
              </a:rPr>
              <a:t>October 15, 2019</a:t>
            </a:fld>
            <a:endParaRPr lang="en-US" dirty="0">
              <a:solidFill>
                <a:srgbClr val="4D4D4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6702174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4D4D4F"/>
                </a:solidFill>
              </a:rPr>
              <a:pPr/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918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hapt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2" y="3200428"/>
            <a:ext cx="5080001" cy="1016000"/>
            <a:chOff x="0" y="3109784"/>
            <a:chExt cx="5080001" cy="1016000"/>
          </a:xfrm>
        </p:grpSpPr>
        <p:sp>
          <p:nvSpPr>
            <p:cNvPr id="10" name="Rectangle 9"/>
            <p:cNvSpPr/>
            <p:nvPr/>
          </p:nvSpPr>
          <p:spPr>
            <a:xfrm>
              <a:off x="1" y="3109784"/>
              <a:ext cx="5080000" cy="1016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3109784"/>
              <a:ext cx="93271" cy="10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3200428"/>
            <a:ext cx="4807522" cy="477054"/>
          </a:xfrm>
        </p:spPr>
        <p:txBody>
          <a:bodyPr wrap="square" lIns="0" anchor="b" anchorCtr="0">
            <a:spAutoFit/>
          </a:bodyPr>
          <a:lstStyle>
            <a:lvl1pPr algn="l">
              <a:defRPr sz="2500" baseline="0">
                <a:solidFill>
                  <a:schemeClr val="accent2"/>
                </a:solidFill>
                <a:latin typeface="Neutra Text TF" panose="02000000000000000000" pitchFamily="50" charset="0"/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5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5113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79" y="1183813"/>
            <a:ext cx="8563295" cy="5038414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612332" y="335415"/>
            <a:ext cx="5626668" cy="477054"/>
          </a:xfrm>
        </p:spPr>
        <p:txBody>
          <a:bodyPr wrap="square" lIns="0" anchor="t" anchorCtr="0">
            <a:sp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>
          <a:xfrm>
            <a:off x="273051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7138F-04D9-4FD0-A381-95C6C6E2C0CE}" type="datetime4">
              <a:rPr lang="en-US" smtClean="0">
                <a:solidFill>
                  <a:srgbClr val="4D4D4F"/>
                </a:solidFill>
              </a:rPr>
              <a:t>October 15, 2019</a:t>
            </a:fld>
            <a:endParaRPr lang="en-US" dirty="0">
              <a:solidFill>
                <a:srgbClr val="4D4D4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6702174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4D4D4F"/>
                </a:solidFill>
              </a:rPr>
              <a:pPr/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12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5113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79" y="1183813"/>
            <a:ext cx="8563295" cy="5038414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612332" y="335415"/>
            <a:ext cx="5626668" cy="477054"/>
          </a:xfrm>
        </p:spPr>
        <p:txBody>
          <a:bodyPr wrap="square" lIns="0" anchor="t" anchorCtr="0">
            <a:sp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>
          <a:xfrm>
            <a:off x="273051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7138F-04D9-4FD0-A381-95C6C6E2C0CE}" type="datetime4">
              <a:rPr lang="en-US" smtClean="0">
                <a:solidFill>
                  <a:srgbClr val="4D4D4F"/>
                </a:solidFill>
              </a:rPr>
              <a:t>October 15, 2019</a:t>
            </a:fld>
            <a:endParaRPr lang="en-US" dirty="0">
              <a:solidFill>
                <a:srgbClr val="4D4D4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6702174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4D4D4F"/>
                </a:solidFill>
              </a:rPr>
              <a:pPr/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01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5113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79" y="1183813"/>
            <a:ext cx="8563295" cy="5038414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612332" y="335415"/>
            <a:ext cx="5626668" cy="477054"/>
          </a:xfrm>
        </p:spPr>
        <p:txBody>
          <a:bodyPr wrap="square" lIns="0" anchor="t" anchorCtr="0">
            <a:sp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>
          <a:xfrm>
            <a:off x="273051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7138F-04D9-4FD0-A381-95C6C6E2C0CE}" type="datetime4">
              <a:rPr lang="en-US" smtClean="0">
                <a:solidFill>
                  <a:srgbClr val="4D4D4F"/>
                </a:solidFill>
              </a:rPr>
              <a:t>October 15, 2019</a:t>
            </a:fld>
            <a:endParaRPr lang="en-US" dirty="0">
              <a:solidFill>
                <a:srgbClr val="4D4D4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6702174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4D4D4F"/>
                </a:solidFill>
              </a:rPr>
              <a:pPr/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3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5113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481" y="237663"/>
            <a:ext cx="1067370" cy="5792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479" y="1183813"/>
            <a:ext cx="8563295" cy="5038414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612332" y="335415"/>
            <a:ext cx="5626668" cy="477054"/>
          </a:xfrm>
        </p:spPr>
        <p:txBody>
          <a:bodyPr wrap="square" lIns="0" anchor="t" anchorCtr="0">
            <a:spAutoFit/>
          </a:bodyPr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>
          <a:xfrm>
            <a:off x="273051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77138F-04D9-4FD0-A381-95C6C6E2C0CE}" type="datetime4">
              <a:rPr lang="en-US" smtClean="0">
                <a:solidFill>
                  <a:srgbClr val="4D4D4F"/>
                </a:solidFill>
              </a:rPr>
              <a:t>October 15, 2019</a:t>
            </a:fld>
            <a:endParaRPr lang="en-US" dirty="0">
              <a:solidFill>
                <a:srgbClr val="4D4D4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6702174" y="636073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5B6571-2274-5844-8075-0FF0E44BC532}" type="slidenum">
              <a:rPr lang="en-US" smtClean="0">
                <a:solidFill>
                  <a:srgbClr val="4D4D4F"/>
                </a:solidFill>
              </a:rPr>
              <a:pPr/>
              <a:t>‹#›</a:t>
            </a:fld>
            <a:endParaRPr lang="en-US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- Orth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3123514"/>
            <a:ext cx="5080000" cy="1016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3154262"/>
            <a:ext cx="4807521" cy="523220"/>
          </a:xfrm>
        </p:spPr>
        <p:txBody>
          <a:bodyPr wrap="square" lIns="0" anchor="b" anchorCtr="0">
            <a:spAutoFit/>
          </a:bodyPr>
          <a:lstStyle>
            <a:lvl1pPr algn="l"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DIVIDER 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5" name="Date Placeholder 10"/>
          <p:cNvSpPr>
            <a:spLocks noGrp="1"/>
          </p:cNvSpPr>
          <p:nvPr>
            <p:ph type="dt" sz="half" idx="12"/>
          </p:nvPr>
        </p:nvSpPr>
        <p:spPr>
          <a:xfrm>
            <a:off x="274320" y="6356350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6C4D702-813F-4C0F-B2D2-A75DBC12CD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123514"/>
            <a:ext cx="93271" cy="1016000"/>
          </a:xfrm>
          <a:prstGeom prst="rect">
            <a:avLst/>
          </a:prstGeom>
          <a:solidFill>
            <a:srgbClr val="F04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2480" y="3657600"/>
            <a:ext cx="4807521" cy="38636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2553917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 - Corp Ort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09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29331"/>
            <a:ext cx="8229600" cy="3885477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90622" y="1228149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>
          <a:xfrm>
            <a:off x="274320" y="6356350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D6C4D702-813F-4C0F-B2D2-A75DBC12CD8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663700" y="431313"/>
            <a:ext cx="6856522" cy="294944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204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 - Corp Orth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272480" y="1222390"/>
            <a:ext cx="8229600" cy="477054"/>
          </a:xfrm>
        </p:spPr>
        <p:txBody>
          <a:bodyPr lIns="0" anchor="t" anchorCtr="0">
            <a:sp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2480" y="1905423"/>
            <a:ext cx="8229600" cy="1877437"/>
          </a:xfrm>
        </p:spPr>
        <p:txBody>
          <a:bodyPr lIns="0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6C4D702-813F-4C0F-B2D2-A75DBC12CD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0"/>
          <p:cNvSpPr>
            <a:spLocks noGrp="1"/>
          </p:cNvSpPr>
          <p:nvPr>
            <p:ph type="dt" sz="half" idx="12"/>
          </p:nvPr>
        </p:nvSpPr>
        <p:spPr>
          <a:xfrm>
            <a:off x="274320" y="6356350"/>
            <a:ext cx="21336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1216253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9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39.jp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4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853" r:id="rId3"/>
    <p:sldLayoutId id="214748385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21A920-5F6D-47D0-B2B7-988901D11D84}"/>
              </a:ext>
            </a:extLst>
          </p:cNvPr>
          <p:cNvSpPr/>
          <p:nvPr userDrawn="1"/>
        </p:nvSpPr>
        <p:spPr>
          <a:xfrm>
            <a:off x="0" y="0"/>
            <a:ext cx="9144000" cy="954156"/>
          </a:xfrm>
          <a:prstGeom prst="rect">
            <a:avLst/>
          </a:prstGeom>
          <a:gradFill flip="none" rotWithShape="1">
            <a:gsLst>
              <a:gs pos="3000">
                <a:srgbClr val="00283F"/>
              </a:gs>
              <a:gs pos="61000">
                <a:srgbClr val="41657F"/>
              </a:gs>
              <a:gs pos="98396">
                <a:srgbClr val="042943"/>
              </a:gs>
              <a:gs pos="88000">
                <a:srgbClr val="042943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498358" y="259371"/>
            <a:ext cx="7188442" cy="4770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412480" cy="1877437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4D4D4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4D4D4F"/>
                </a:solidFill>
                <a:latin typeface="Neutra Text TF Alt" panose="02000000000000000000" pitchFamily="50" charset="0"/>
              </a:defRPr>
            </a:lvl1pPr>
          </a:lstStyle>
          <a:p>
            <a:fld id="{CE640C7D-F713-4BED-9509-6CE6FEDC1318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4D4D4F"/>
                </a:solidFill>
                <a:latin typeface="Neutra Text TF Alt" panose="02000000000000000000" pitchFamily="50" charset="0"/>
              </a:defRPr>
            </a:lvl1pPr>
          </a:lstStyle>
          <a:p>
            <a:r>
              <a:rPr lang="en-US"/>
              <a:t>CONFIDENTIAL - For Sales Training Only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DAB5E0-8D45-4460-82E5-FA7E72A05B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1" y="149211"/>
            <a:ext cx="989596" cy="5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bg1"/>
          </a:solidFill>
          <a:latin typeface="Museo 500" panose="02000000000000000000" pitchFamily="50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41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412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Calibri"/>
              </a:defRPr>
            </a:lvl1pPr>
          </a:lstStyle>
          <a:p>
            <a:pPr algn="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  <a:latin typeface="Calibri"/>
              </a:defRPr>
            </a:lvl1pPr>
          </a:lstStyle>
          <a:p>
            <a:fld id="{D6C4D702-813F-4C0F-B2D2-A75DBC12CD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8" r:id="rId5"/>
  </p:sldLayoutIdLst>
  <p:transition>
    <p:fade thruBlk="1"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607611"/>
            <a:ext cx="8412480" cy="4770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412480" cy="1877437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4D4D4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4D4D4F"/>
                </a:solidFill>
                <a:latin typeface="Neutra Text TF Alt" panose="02000000000000000000" pitchFamily="50" charset="0"/>
              </a:defRPr>
            </a:lvl1pPr>
          </a:lstStyle>
          <a:p>
            <a:fld id="{2B68F9A4-5E83-4615-AD9F-C028006D29A7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4D4D4F"/>
                </a:solidFill>
                <a:latin typeface="Neutra Text TF Alt" panose="02000000000000000000" pitchFamily="50" charset="0"/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72895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2"/>
          </a:solidFill>
          <a:latin typeface="Museo 500" panose="02000000000000000000" pitchFamily="50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41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412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 defTabSz="914400"/>
            <a:endParaRPr lang="en-US" dirty="0">
              <a:solidFill>
                <a:srgbClr val="1C1C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 defTabSz="914400"/>
            <a:endParaRPr lang="en-US" dirty="0">
              <a:solidFill>
                <a:srgbClr val="1C1C1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 defTabSz="914400"/>
            <a:fld id="{135B6571-2274-5844-8075-0FF0E44BC532}" type="slidenum">
              <a:rPr lang="en-US" smtClean="0">
                <a:solidFill>
                  <a:srgbClr val="1C1C1D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1C1C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2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8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8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607611"/>
            <a:ext cx="8412480" cy="4770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412480" cy="1877437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416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4D4D4F"/>
                </a:solidFill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4D4D4F"/>
                </a:solidFill>
                <a:latin typeface="Neutra Text TF Alt" panose="02000000000000000000" pitchFamily="50" charset="0"/>
              </a:defRPr>
            </a:lvl1pPr>
          </a:lstStyle>
          <a:p>
            <a:fld id="{2B68F9A4-5E83-4615-AD9F-C028006D29A7}" type="datetime1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4D4D4F"/>
                </a:solidFill>
                <a:latin typeface="Neutra Text TF Alt" panose="02000000000000000000" pitchFamily="50" charset="0"/>
              </a:defRPr>
            </a:lvl1pPr>
          </a:lstStyle>
          <a:p>
            <a:r>
              <a:rPr lang="en-US" dirty="0"/>
              <a:t>CONFIDENTIAL - For Sales Training Only</a:t>
            </a:r>
          </a:p>
        </p:txBody>
      </p:sp>
    </p:spTree>
    <p:extLst>
      <p:ext uri="{BB962C8B-B14F-4D97-AF65-F5344CB8AC3E}">
        <p14:creationId xmlns:p14="http://schemas.microsoft.com/office/powerpoint/2010/main" val="217408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2"/>
          </a:solidFill>
          <a:latin typeface="Museo 500" panose="02000000000000000000" pitchFamily="50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useo 300" panose="02000000000000000000" pitchFamily="50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 defTabSz="457200"/>
            <a:fld id="{E796FEDB-6684-FC47-B680-9095F35F9FC2}" type="datetimeFigureOut">
              <a:rPr lang="en-US" smtClean="0">
                <a:solidFill>
                  <a:srgbClr val="1C1C1D">
                    <a:tint val="75000"/>
                  </a:srgbClr>
                </a:solidFill>
              </a:rPr>
              <a:pPr defTabSz="457200"/>
              <a:t>10/15/2019</a:t>
            </a:fld>
            <a:endParaRPr lang="en-US">
              <a:solidFill>
                <a:srgbClr val="1C1C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 defTabSz="457200"/>
            <a:endParaRPr lang="en-US">
              <a:solidFill>
                <a:srgbClr val="1C1C1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 defTabSz="457200"/>
            <a:fld id="{EE1EE5FF-5AE4-E846-B257-B2F1387DEC34}" type="slidenum">
              <a:rPr lang="en-US" smtClean="0">
                <a:solidFill>
                  <a:srgbClr val="1C1C1D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1C1C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135B6571-2274-5844-8075-0FF0E44BC5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0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nut 8"/>
          <p:cNvSpPr/>
          <p:nvPr/>
        </p:nvSpPr>
        <p:spPr>
          <a:xfrm>
            <a:off x="5708757" y="0"/>
            <a:ext cx="6860266" cy="6860266"/>
          </a:xfrm>
          <a:prstGeom prst="donut">
            <a:avLst/>
          </a:prstGeom>
          <a:solidFill>
            <a:schemeClr val="bg1">
              <a:alpha val="1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C1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946CC8-BE83-494B-BA3F-E13D0ABC2C4F}"/>
              </a:ext>
            </a:extLst>
          </p:cNvPr>
          <p:cNvGrpSpPr/>
          <p:nvPr/>
        </p:nvGrpSpPr>
        <p:grpSpPr>
          <a:xfrm>
            <a:off x="0" y="4830414"/>
            <a:ext cx="9143998" cy="2027585"/>
            <a:chOff x="0" y="3123513"/>
            <a:chExt cx="6361042" cy="10160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C9C693-2169-4FB3-8C6A-550FE5E0C8AE}"/>
                </a:ext>
              </a:extLst>
            </p:cNvPr>
            <p:cNvSpPr/>
            <p:nvPr/>
          </p:nvSpPr>
          <p:spPr>
            <a:xfrm>
              <a:off x="0" y="3123513"/>
              <a:ext cx="6361042" cy="1016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B62E5D-582B-43E0-A395-A7A1DDD954B3}"/>
                </a:ext>
              </a:extLst>
            </p:cNvPr>
            <p:cNvSpPr/>
            <p:nvPr/>
          </p:nvSpPr>
          <p:spPr>
            <a:xfrm>
              <a:off x="0" y="3123514"/>
              <a:ext cx="93271" cy="1016000"/>
            </a:xfrm>
            <a:prstGeom prst="rect">
              <a:avLst/>
            </a:prstGeom>
            <a:solidFill>
              <a:srgbClr val="F04E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7B82500-7455-483A-83A3-17B67F626870}"/>
              </a:ext>
            </a:extLst>
          </p:cNvPr>
          <p:cNvSpPr txBox="1">
            <a:spLocks/>
          </p:cNvSpPr>
          <p:nvPr/>
        </p:nvSpPr>
        <p:spPr>
          <a:xfrm>
            <a:off x="169042" y="3593613"/>
            <a:ext cx="7109025" cy="11461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503B0-B664-4500-BD2E-C21989AA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7" y="219618"/>
            <a:ext cx="1550505" cy="906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D3EC6-49FA-4374-A9E4-0CC5FDBD7B46}"/>
              </a:ext>
            </a:extLst>
          </p:cNvPr>
          <p:cNvSpPr txBox="1"/>
          <p:nvPr/>
        </p:nvSpPr>
        <p:spPr>
          <a:xfrm>
            <a:off x="169042" y="4793056"/>
            <a:ext cx="8541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Educational Resource Review </a:t>
            </a:r>
          </a:p>
          <a:p>
            <a:r>
              <a:rPr lang="en-US" sz="2600" b="1" i="1" dirty="0"/>
              <a:t>Overview of the Components in Platelet Rich Plasma (PRP) and Their Roles in Healing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F1D2C-AA8E-4AAA-BDB2-D3A593A4577A}"/>
              </a:ext>
            </a:extLst>
          </p:cNvPr>
          <p:cNvSpPr txBox="1"/>
          <p:nvPr/>
        </p:nvSpPr>
        <p:spPr>
          <a:xfrm>
            <a:off x="205187" y="6199045"/>
            <a:ext cx="287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Shawn Piasecki, PhD</a:t>
            </a:r>
          </a:p>
          <a:p>
            <a:r>
              <a:rPr lang="en-US" sz="2000" i="1" dirty="0"/>
              <a:t>Scientific &amp; Clinical Affairs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C3F21-50E2-4CA6-BBFA-28B4C305D9F1}"/>
              </a:ext>
            </a:extLst>
          </p:cNvPr>
          <p:cNvSpPr txBox="1"/>
          <p:nvPr/>
        </p:nvSpPr>
        <p:spPr>
          <a:xfrm>
            <a:off x="5380093" y="6542385"/>
            <a:ext cx="376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Thursday, August 29, 2019 - 3pm EST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E24951-4693-4607-9DAB-F864DDE41457}"/>
              </a:ext>
            </a:extLst>
          </p:cNvPr>
          <p:cNvSpPr/>
          <p:nvPr/>
        </p:nvSpPr>
        <p:spPr>
          <a:xfrm>
            <a:off x="134077" y="3302100"/>
            <a:ext cx="90279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Formulation Rationale </a:t>
            </a:r>
          </a:p>
          <a:p>
            <a:r>
              <a:rPr lang="en-US" sz="3800" b="1" i="1" dirty="0">
                <a:solidFill>
                  <a:schemeClr val="bg1"/>
                </a:solidFill>
                <a:latin typeface="+mj-lt"/>
              </a:rPr>
              <a:t>Leukocyte Rich vs. Leukocyte Poor Biologics</a:t>
            </a:r>
          </a:p>
        </p:txBody>
      </p:sp>
    </p:spTree>
    <p:extLst>
      <p:ext uri="{BB962C8B-B14F-4D97-AF65-F5344CB8AC3E}">
        <p14:creationId xmlns:p14="http://schemas.microsoft.com/office/powerpoint/2010/main" val="19998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3B788F-94F7-46C8-9BAB-4579AEEE3BE2}"/>
              </a:ext>
            </a:extLst>
          </p:cNvPr>
          <p:cNvGrpSpPr/>
          <p:nvPr/>
        </p:nvGrpSpPr>
        <p:grpSpPr>
          <a:xfrm>
            <a:off x="254769" y="4185591"/>
            <a:ext cx="6399645" cy="2414921"/>
            <a:chOff x="126070" y="4130341"/>
            <a:chExt cx="6399645" cy="24149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4DF538-503C-486B-B3C8-CA8A1DBAA404}"/>
                </a:ext>
              </a:extLst>
            </p:cNvPr>
            <p:cNvGrpSpPr/>
            <p:nvPr/>
          </p:nvGrpSpPr>
          <p:grpSpPr>
            <a:xfrm>
              <a:off x="176456" y="4389277"/>
              <a:ext cx="6018360" cy="2155985"/>
              <a:chOff x="176456" y="4389277"/>
              <a:chExt cx="6018360" cy="21559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CC8928-2E14-4E65-B786-4F6173E7F0E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6456" y="4389277"/>
                <a:ext cx="5956531" cy="2124151"/>
                <a:chOff x="314813" y="4064864"/>
                <a:chExt cx="5897555" cy="210312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B6A6E47-6D86-4BA0-82BB-4B7D22223411}"/>
                    </a:ext>
                  </a:extLst>
                </p:cNvPr>
                <p:cNvGrpSpPr/>
                <p:nvPr/>
              </p:nvGrpSpPr>
              <p:grpSpPr>
                <a:xfrm>
                  <a:off x="314813" y="4064864"/>
                  <a:ext cx="5897555" cy="2103120"/>
                  <a:chOff x="314813" y="4064864"/>
                  <a:chExt cx="5897555" cy="2103120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E7E789DE-4E53-41BF-9C12-D4CB1E33DC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5731" t="4805" r="18662" b="1886"/>
                  <a:stretch/>
                </p:blipFill>
                <p:spPr>
                  <a:xfrm>
                    <a:off x="314813" y="4064864"/>
                    <a:ext cx="2810421" cy="2103120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81ADF21B-C472-4BCA-8C02-DA68FB700D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18662" t="7913" b="705"/>
                  <a:stretch/>
                </p:blipFill>
                <p:spPr>
                  <a:xfrm>
                    <a:off x="3125234" y="4064864"/>
                    <a:ext cx="3087134" cy="210312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A8F1B69-4034-4506-8362-1B33FD5629DF}"/>
                    </a:ext>
                  </a:extLst>
                </p:cNvPr>
                <p:cNvCxnSpPr/>
                <p:nvPr/>
              </p:nvCxnSpPr>
              <p:spPr>
                <a:xfrm>
                  <a:off x="3125234" y="4423997"/>
                  <a:ext cx="0" cy="151960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ECE2A0-58B7-40E6-836D-B0CBFE2B0ED5}"/>
                  </a:ext>
                </a:extLst>
              </p:cNvPr>
              <p:cNvSpPr/>
              <p:nvPr/>
            </p:nvSpPr>
            <p:spPr>
              <a:xfrm>
                <a:off x="5372155" y="6314430"/>
                <a:ext cx="82266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dirty="0" err="1">
                    <a:solidFill>
                      <a:srgbClr val="1C1C1D"/>
                    </a:solidFill>
                  </a:rPr>
                  <a:t>Cassano</a:t>
                </a:r>
                <a:r>
                  <a:rPr lang="en-US" sz="900" dirty="0">
                    <a:solidFill>
                      <a:srgbClr val="1C1C1D"/>
                    </a:solidFill>
                  </a:rPr>
                  <a:t> 2016</a:t>
                </a:r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50447D-F370-4A43-8BE9-34750AFB95FB}"/>
                </a:ext>
              </a:extLst>
            </p:cNvPr>
            <p:cNvSpPr/>
            <p:nvPr/>
          </p:nvSpPr>
          <p:spPr>
            <a:xfrm>
              <a:off x="126070" y="4130341"/>
              <a:ext cx="639964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latin typeface="Century Gothic" panose="020B0502020202020204" pitchFamily="34" charset="0"/>
                  <a:ea typeface="Times New Roman" panose="02020603050405020304" pitchFamily="18" charset="0"/>
                </a:rPr>
                <a:t>Breakdown of WBC Components Before &amp; After Centrifugation with Magellan System</a:t>
              </a:r>
              <a:endParaRPr lang="en-US" altLang="en-US" sz="1050" b="1" dirty="0">
                <a:ea typeface="Times New Roman" panose="02020603050405020304" pitchFamily="18" charset="0"/>
              </a:endParaRPr>
            </a:p>
          </p:txBody>
        </p:sp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A46349A-8317-49F6-BDAF-86D15B7D6874}"/>
              </a:ext>
            </a:extLst>
          </p:cNvPr>
          <p:cNvSpPr txBox="1">
            <a:spLocks/>
          </p:cNvSpPr>
          <p:nvPr/>
        </p:nvSpPr>
        <p:spPr>
          <a:xfrm>
            <a:off x="1461871" y="346857"/>
            <a:ext cx="7291047" cy="3298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/>
              <a:t>Magellan Yields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EA4C4E-347D-4804-B7C3-71AF9D27AFFE}"/>
              </a:ext>
            </a:extLst>
          </p:cNvPr>
          <p:cNvSpPr txBox="1"/>
          <p:nvPr/>
        </p:nvSpPr>
        <p:spPr>
          <a:xfrm>
            <a:off x="6481823" y="4699476"/>
            <a:ext cx="23570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Standard cycle:</a:t>
            </a:r>
          </a:p>
          <a:p>
            <a:pPr algn="ctr"/>
            <a:r>
              <a:rPr lang="en-US" sz="2000" dirty="0"/>
              <a:t>~8x Platelets</a:t>
            </a:r>
          </a:p>
          <a:p>
            <a:pPr algn="ctr"/>
            <a:r>
              <a:rPr lang="en-US" sz="2000" dirty="0"/>
              <a:t>~5 – 6x MSCs/HSCs</a:t>
            </a:r>
          </a:p>
          <a:p>
            <a:pPr algn="ctr"/>
            <a:r>
              <a:rPr lang="en-US" sz="2000" dirty="0"/>
              <a:t>Reduced Neutrophils</a:t>
            </a:r>
          </a:p>
          <a:p>
            <a:pPr algn="ctr"/>
            <a:r>
              <a:rPr lang="en-US" sz="2000" dirty="0"/>
              <a:t>Low </a:t>
            </a:r>
            <a:r>
              <a:rPr lang="en-US" sz="2000" dirty="0" err="1"/>
              <a:t>Hct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DED38B-09D9-4C0F-844F-9904E001C463}"/>
              </a:ext>
            </a:extLst>
          </p:cNvPr>
          <p:cNvSpPr/>
          <p:nvPr/>
        </p:nvSpPr>
        <p:spPr>
          <a:xfrm>
            <a:off x="199845" y="1307784"/>
            <a:ext cx="87443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Though </a:t>
            </a:r>
            <a:r>
              <a:rPr lang="en-US" sz="2000" b="1" dirty="0">
                <a:solidFill>
                  <a:srgbClr val="0070C0"/>
                </a:solidFill>
              </a:rPr>
              <a:t>Magellan® is considered a Leukocyte Rich (LR) concentration device</a:t>
            </a:r>
            <a:r>
              <a:rPr lang="en-US" sz="2000" dirty="0"/>
              <a:t>, </a:t>
            </a:r>
            <a:r>
              <a:rPr lang="en-US" sz="2000" dirty="0" err="1"/>
              <a:t>Cassano</a:t>
            </a:r>
            <a:r>
              <a:rPr lang="en-US" sz="2000" dirty="0"/>
              <a:t> 2016 shows that the standard cycle produces a Neutrophil-reduced concentrate:</a:t>
            </a:r>
          </a:p>
          <a:p>
            <a:pPr algn="just"/>
            <a:endParaRPr lang="en-US" sz="2000" dirty="0"/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sz="2000" dirty="0"/>
              <a:t>Reduces neutrophils by ~0.48x baseline but concentrates helpful Monocytes by 11.6x baseline. </a:t>
            </a:r>
          </a:p>
          <a:p>
            <a:pPr lvl="1" indent="-228600" algn="just">
              <a:buFont typeface="Arial" panose="020B0604020202020204" pitchFamily="34" charset="0"/>
              <a:buChar char="•"/>
            </a:pPr>
            <a:r>
              <a:rPr lang="en-US" sz="2000" dirty="0"/>
              <a:t>The standard cycle also produces a high number of platelets (~8x baseline), MSCs (5.3x baseline CFU-fs), and HSCs (~5-6x baseline) (internal data).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D237A4B8-4F46-43F2-BC16-EE2D2F96B3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/>
          <a:p>
            <a:fld id="{135B6571-2274-5844-8075-0FF0E44BC5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4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064777-94D9-40E1-83B4-8B802DE10E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10075"/>
            <a:ext cx="8229600" cy="523521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WBCs all work together to heal a wound site. Not all WBCs are “bad”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Depending on their environment, WBCs can hinder or induce healing: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Platelets degranulate and release GFs/cytokines, which recruit WBCs to the wound site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Injected Platelets &amp; WBCs work together to push wound healing cascade forward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Platelet and GF yields are decreased when WBCs are depleted (with current concentration systems)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Magellan’s low </a:t>
            </a:r>
            <a:r>
              <a:rPr lang="en-US" sz="2400" dirty="0" err="1"/>
              <a:t>Hct</a:t>
            </a:r>
            <a:r>
              <a:rPr lang="en-US" sz="2400" dirty="0"/>
              <a:t> may not significantly affect synoviocyte viability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More literature is needed to truly define best formulation for application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DB073-72B5-457C-9886-BFA912CC1B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35B6571-2274-5844-8075-0FF0E44BC53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36A12ED-2042-4FF9-801C-314ECB7DB276}"/>
              </a:ext>
            </a:extLst>
          </p:cNvPr>
          <p:cNvSpPr txBox="1">
            <a:spLocks/>
          </p:cNvSpPr>
          <p:nvPr/>
        </p:nvSpPr>
        <p:spPr>
          <a:xfrm>
            <a:off x="1461871" y="346857"/>
            <a:ext cx="7291047" cy="3298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/>
              <a:t>To Summarize</a:t>
            </a:r>
          </a:p>
        </p:txBody>
      </p:sp>
    </p:spTree>
    <p:extLst>
      <p:ext uri="{BB962C8B-B14F-4D97-AF65-F5344CB8AC3E}">
        <p14:creationId xmlns:p14="http://schemas.microsoft.com/office/powerpoint/2010/main" val="22818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8FC94-D247-40E4-A83F-192FBA3B5B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35B6571-2274-5844-8075-0FF0E44BC53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5AF40E-6FFA-4613-AF7A-F32C7A64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80" y="3355712"/>
            <a:ext cx="4564215" cy="523220"/>
          </a:xfrm>
        </p:spPr>
        <p:txBody>
          <a:bodyPr/>
          <a:lstStyle/>
          <a:p>
            <a:r>
              <a:rPr lang="en-US" cap="small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322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C071B85-0F75-4E5F-BF53-A086B44BA0C3}"/>
              </a:ext>
            </a:extLst>
          </p:cNvPr>
          <p:cNvSpPr txBox="1">
            <a:spLocks/>
          </p:cNvSpPr>
          <p:nvPr/>
        </p:nvSpPr>
        <p:spPr>
          <a:xfrm>
            <a:off x="1461871" y="346857"/>
            <a:ext cx="7291047" cy="3298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/>
              <a:t>PRP Components &amp; Functions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59E288-FF32-455A-9254-F4637166EA67}"/>
              </a:ext>
            </a:extLst>
          </p:cNvPr>
          <p:cNvSpPr/>
          <p:nvPr/>
        </p:nvSpPr>
        <p:spPr>
          <a:xfrm>
            <a:off x="-16565" y="6665416"/>
            <a:ext cx="84296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1C1C1D"/>
                </a:solidFill>
              </a:rPr>
              <a:t>Pavlovic, V et al. (2016) Platelet Rich Plasma: a short overview of certain bioactive components</a:t>
            </a:r>
            <a:r>
              <a:rPr lang="en-US" sz="800" i="1" dirty="0">
                <a:solidFill>
                  <a:srgbClr val="1C1C1D"/>
                </a:solidFill>
              </a:rPr>
              <a:t>. </a:t>
            </a:r>
            <a:r>
              <a:rPr lang="nn-NO" sz="800" dirty="0">
                <a:solidFill>
                  <a:srgbClr val="1C1C1D"/>
                </a:solidFill>
              </a:rPr>
              <a:t>Open Med. </a:t>
            </a:r>
            <a:r>
              <a:rPr lang="nn-NO" sz="800" i="1" dirty="0">
                <a:solidFill>
                  <a:srgbClr val="1C1C1D"/>
                </a:solidFill>
              </a:rPr>
              <a:t>11</a:t>
            </a:r>
            <a:r>
              <a:rPr lang="nn-NO" sz="800" dirty="0">
                <a:solidFill>
                  <a:srgbClr val="1C1C1D"/>
                </a:solidFill>
              </a:rPr>
              <a:t>, 242 – 247.</a:t>
            </a:r>
            <a:endParaRPr lang="en-US" sz="1600" dirty="0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6A120E6-A7B3-4F68-9498-89B9D2129A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02120" y="6573520"/>
            <a:ext cx="2133600" cy="365125"/>
          </a:xfrm>
        </p:spPr>
        <p:txBody>
          <a:bodyPr/>
          <a:lstStyle/>
          <a:p>
            <a:fld id="{135B6571-2274-5844-8075-0FF0E44BC5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5E944E-0E26-4EFA-94A5-7AF49F01E489}"/>
              </a:ext>
            </a:extLst>
          </p:cNvPr>
          <p:cNvSpPr txBox="1"/>
          <p:nvPr/>
        </p:nvSpPr>
        <p:spPr>
          <a:xfrm>
            <a:off x="4514538" y="4619008"/>
            <a:ext cx="4461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Neutrophils</a:t>
            </a:r>
            <a:r>
              <a:rPr lang="en-US" dirty="0"/>
              <a:t>: </a:t>
            </a:r>
            <a:r>
              <a:rPr lang="en-US" i="1" dirty="0"/>
              <a:t>1.080 – 1.090 g/ml</a:t>
            </a:r>
          </a:p>
          <a:p>
            <a:r>
              <a:rPr lang="en-US" dirty="0"/>
              <a:t>Migrate to damaged tissue, induce phago-cytosis of debris, necrotic tissue and microbes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ED94A57-7A71-42D5-B786-BB1AA4624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3" t="3502" r="2258" b="74107"/>
          <a:stretch/>
        </p:blipFill>
        <p:spPr>
          <a:xfrm>
            <a:off x="127747" y="4030025"/>
            <a:ext cx="2464982" cy="2331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BA3A31E-D6A0-4156-895F-91E39A34D7B9}"/>
              </a:ext>
            </a:extLst>
          </p:cNvPr>
          <p:cNvSpPr/>
          <p:nvPr/>
        </p:nvSpPr>
        <p:spPr>
          <a:xfrm>
            <a:off x="4514538" y="3467959"/>
            <a:ext cx="3898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Lymphocytes</a:t>
            </a:r>
            <a:r>
              <a:rPr lang="en-US" dirty="0"/>
              <a:t>: </a:t>
            </a:r>
            <a:r>
              <a:rPr lang="en-US" i="1" dirty="0"/>
              <a:t>1.068 – 1.072 g/ml</a:t>
            </a:r>
          </a:p>
          <a:p>
            <a:r>
              <a:rPr lang="en-US" dirty="0"/>
              <a:t>Release factors to control inflammation &amp; regulate cell growth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5923BC-3BE3-470C-804B-3E7807C09894}"/>
              </a:ext>
            </a:extLst>
          </p:cNvPr>
          <p:cNvSpPr/>
          <p:nvPr/>
        </p:nvSpPr>
        <p:spPr>
          <a:xfrm>
            <a:off x="4386792" y="1452226"/>
            <a:ext cx="4629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Monocytes</a:t>
            </a:r>
            <a:r>
              <a:rPr lang="en-US" dirty="0"/>
              <a:t>: </a:t>
            </a:r>
            <a:r>
              <a:rPr lang="en-US" i="1" dirty="0"/>
              <a:t>1.062 – 1.068 g/ml</a:t>
            </a:r>
          </a:p>
          <a:p>
            <a:r>
              <a:rPr lang="en-US" dirty="0"/>
              <a:t>Release MMPs to regulate turnover of ECM, allowing for cellular migration and induction of</a:t>
            </a:r>
          </a:p>
          <a:p>
            <a:r>
              <a:rPr lang="en-US" dirty="0"/>
              <a:t>healing. Transform into macrophages, secrete GFs to support neoangiogenesis, remove neutrophils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7E4D3-2335-4995-8479-71DDC1E094BC}"/>
              </a:ext>
            </a:extLst>
          </p:cNvPr>
          <p:cNvSpPr txBox="1"/>
          <p:nvPr/>
        </p:nvSpPr>
        <p:spPr>
          <a:xfrm>
            <a:off x="5338386" y="5845956"/>
            <a:ext cx="3284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Erythrocytes</a:t>
            </a:r>
            <a:r>
              <a:rPr lang="en-US" dirty="0"/>
              <a:t>: </a:t>
            </a:r>
            <a:r>
              <a:rPr lang="en-US" i="1" dirty="0"/>
              <a:t>1.086 – 1.100 g/ml</a:t>
            </a:r>
          </a:p>
          <a:p>
            <a:r>
              <a:rPr lang="en-US" dirty="0"/>
              <a:t>Increase activation &amp; release of cytokines from platelets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E11FA2-218C-4E87-9838-CEADB437234B}"/>
              </a:ext>
            </a:extLst>
          </p:cNvPr>
          <p:cNvSpPr/>
          <p:nvPr/>
        </p:nvSpPr>
        <p:spPr>
          <a:xfrm>
            <a:off x="1084672" y="2210965"/>
            <a:ext cx="3194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Platelets</a:t>
            </a:r>
            <a:r>
              <a:rPr lang="en-US" dirty="0"/>
              <a:t>: </a:t>
            </a:r>
            <a:r>
              <a:rPr lang="en-US" i="1" dirty="0"/>
              <a:t>1.060 – 1.067 g/ml</a:t>
            </a:r>
          </a:p>
          <a:p>
            <a:r>
              <a:rPr lang="en-US" dirty="0"/>
              <a:t>Store GFs &amp; Cytokines, Regulate Hemostasis, attract WBCs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D50205-6302-4D88-9D2D-AA0511794F05}"/>
              </a:ext>
            </a:extLst>
          </p:cNvPr>
          <p:cNvSpPr/>
          <p:nvPr/>
        </p:nvSpPr>
        <p:spPr>
          <a:xfrm>
            <a:off x="127747" y="1162847"/>
            <a:ext cx="3194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Plasma</a:t>
            </a:r>
            <a:r>
              <a:rPr lang="en-US" dirty="0"/>
              <a:t>: </a:t>
            </a:r>
            <a:r>
              <a:rPr lang="en-US" i="1" dirty="0"/>
              <a:t>1.025 – 1.029 g/ml</a:t>
            </a:r>
          </a:p>
          <a:p>
            <a:r>
              <a:rPr lang="en-US" dirty="0"/>
              <a:t>Transport nutrients, blood cells, provide clotting factors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1DACD71-9175-42A1-9E70-3112203F57B1}"/>
              </a:ext>
            </a:extLst>
          </p:cNvPr>
          <p:cNvCxnSpPr>
            <a:cxnSpLocks/>
          </p:cNvCxnSpPr>
          <p:nvPr/>
        </p:nvCxnSpPr>
        <p:spPr>
          <a:xfrm flipV="1">
            <a:off x="1863524" y="3226191"/>
            <a:ext cx="0" cy="2316147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A45DD2-2691-428F-A9D9-927023D38C15}"/>
              </a:ext>
            </a:extLst>
          </p:cNvPr>
          <p:cNvCxnSpPr>
            <a:cxnSpLocks/>
          </p:cNvCxnSpPr>
          <p:nvPr/>
        </p:nvCxnSpPr>
        <p:spPr>
          <a:xfrm flipV="1">
            <a:off x="1903898" y="3226191"/>
            <a:ext cx="2482894" cy="236796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8DC2CE-60A3-412B-81B6-B1A250F81A21}"/>
              </a:ext>
            </a:extLst>
          </p:cNvPr>
          <p:cNvCxnSpPr>
            <a:cxnSpLocks/>
          </p:cNvCxnSpPr>
          <p:nvPr/>
        </p:nvCxnSpPr>
        <p:spPr>
          <a:xfrm flipV="1">
            <a:off x="980411" y="2086177"/>
            <a:ext cx="0" cy="299449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07150A-2756-4364-9A55-4CD3ADE90D45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2199190" y="5866809"/>
            <a:ext cx="3139196" cy="44081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C44E515-ED5A-4F19-997E-A79D74876F18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1982004" y="3929624"/>
            <a:ext cx="2532534" cy="166897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EE26A31-F1FE-4FE8-BC6F-DD92A9A484E3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1982004" y="5080673"/>
            <a:ext cx="2532534" cy="58467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8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C071B85-0F75-4E5F-BF53-A086B44BA0C3}"/>
              </a:ext>
            </a:extLst>
          </p:cNvPr>
          <p:cNvSpPr txBox="1">
            <a:spLocks/>
          </p:cNvSpPr>
          <p:nvPr/>
        </p:nvSpPr>
        <p:spPr>
          <a:xfrm>
            <a:off x="1461871" y="346857"/>
            <a:ext cx="7291047" cy="3298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/>
              <a:t>WBC Roles in Healing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6A120E6-A7B3-4F68-9498-89B9D2129A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02120" y="6573520"/>
            <a:ext cx="2133600" cy="365125"/>
          </a:xfrm>
        </p:spPr>
        <p:txBody>
          <a:bodyPr/>
          <a:lstStyle/>
          <a:p>
            <a:fld id="{135B6571-2274-5844-8075-0FF0E44BC5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CEEBA0-CB42-49D3-B27E-7F6B42F33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7" t="18222" r="22818" b="16222"/>
          <a:stretch/>
        </p:blipFill>
        <p:spPr>
          <a:xfrm>
            <a:off x="38100" y="1194403"/>
            <a:ext cx="9034272" cy="5425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60A0859-05E0-46C5-9D51-F0CABA1AB02C}"/>
              </a:ext>
            </a:extLst>
          </p:cNvPr>
          <p:cNvSpPr/>
          <p:nvPr/>
        </p:nvSpPr>
        <p:spPr>
          <a:xfrm>
            <a:off x="-16565" y="6665416"/>
            <a:ext cx="84296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1C1C1D"/>
                </a:solidFill>
              </a:rPr>
              <a:t>Parrish, WR and </a:t>
            </a:r>
            <a:r>
              <a:rPr lang="en-US" sz="800" dirty="0" err="1">
                <a:solidFill>
                  <a:srgbClr val="1C1C1D"/>
                </a:solidFill>
              </a:rPr>
              <a:t>Roides</a:t>
            </a:r>
            <a:r>
              <a:rPr lang="en-US" sz="800" dirty="0">
                <a:solidFill>
                  <a:srgbClr val="1C1C1D"/>
                </a:solidFill>
              </a:rPr>
              <a:t>, B (2017) Physiology of Blood Components in Wound Healing: an Appreciation of Cellular Co-Operativity in Platelet Rich Plasma Action</a:t>
            </a:r>
            <a:r>
              <a:rPr lang="en-US" sz="800" i="1" dirty="0">
                <a:solidFill>
                  <a:srgbClr val="1C1C1D"/>
                </a:solidFill>
              </a:rPr>
              <a:t>. </a:t>
            </a:r>
            <a:r>
              <a:rPr lang="en-US" sz="800" dirty="0">
                <a:solidFill>
                  <a:srgbClr val="1C1C1D"/>
                </a:solidFill>
              </a:rPr>
              <a:t>J </a:t>
            </a:r>
            <a:r>
              <a:rPr lang="en-US" sz="800" dirty="0" err="1">
                <a:solidFill>
                  <a:srgbClr val="1C1C1D"/>
                </a:solidFill>
              </a:rPr>
              <a:t>Exerc</a:t>
            </a:r>
            <a:r>
              <a:rPr lang="en-US" sz="800" dirty="0">
                <a:solidFill>
                  <a:srgbClr val="1C1C1D"/>
                </a:solidFill>
              </a:rPr>
              <a:t> Sports </a:t>
            </a:r>
            <a:r>
              <a:rPr lang="en-US" sz="800" dirty="0" err="1">
                <a:solidFill>
                  <a:srgbClr val="1C1C1D"/>
                </a:solidFill>
              </a:rPr>
              <a:t>Orthop</a:t>
            </a:r>
            <a:r>
              <a:rPr lang="en-US" sz="800" dirty="0">
                <a:solidFill>
                  <a:srgbClr val="1C1C1D"/>
                </a:solidFill>
              </a:rPr>
              <a:t> </a:t>
            </a:r>
            <a:r>
              <a:rPr lang="en-US" sz="800" i="1" dirty="0">
                <a:solidFill>
                  <a:srgbClr val="1C1C1D"/>
                </a:solidFill>
              </a:rPr>
              <a:t>4, </a:t>
            </a:r>
            <a:r>
              <a:rPr lang="en-US" sz="800" dirty="0">
                <a:solidFill>
                  <a:srgbClr val="1C1C1D"/>
                </a:solidFill>
              </a:rPr>
              <a:t>1 – 14.</a:t>
            </a:r>
            <a:endParaRPr lang="en-US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CC1B20-0A44-405A-A08A-6D361106DEDD}"/>
              </a:ext>
            </a:extLst>
          </p:cNvPr>
          <p:cNvSpPr/>
          <p:nvPr/>
        </p:nvSpPr>
        <p:spPr>
          <a:xfrm>
            <a:off x="4463716" y="4879022"/>
            <a:ext cx="4426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“None of the components of whole blood functions alone in the normal physiology of wound healing. Cellular co-operativity is important for execution at each phase of the healing cascade.”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23437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C071B85-0F75-4E5F-BF53-A086B44BA0C3}"/>
              </a:ext>
            </a:extLst>
          </p:cNvPr>
          <p:cNvSpPr txBox="1">
            <a:spLocks/>
          </p:cNvSpPr>
          <p:nvPr/>
        </p:nvSpPr>
        <p:spPr>
          <a:xfrm>
            <a:off x="1461871" y="346857"/>
            <a:ext cx="7291047" cy="3298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/>
              <a:t>WBC Roles in Healing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C6A120E6-A7B3-4F68-9498-89B9D2129A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02120" y="6573520"/>
            <a:ext cx="2133600" cy="365125"/>
          </a:xfrm>
        </p:spPr>
        <p:txBody>
          <a:bodyPr/>
          <a:lstStyle/>
          <a:p>
            <a:fld id="{135B6571-2274-5844-8075-0FF0E44BC5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51605-DFC0-44E4-BA58-CADBE7178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86" t="18222" r="62890" b="16222"/>
          <a:stretch/>
        </p:blipFill>
        <p:spPr>
          <a:xfrm>
            <a:off x="0" y="1240123"/>
            <a:ext cx="2057400" cy="5425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1C4B09-3027-4CFC-AFE1-AD59AAB55B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85" r="3427" b="1953"/>
          <a:stretch/>
        </p:blipFill>
        <p:spPr>
          <a:xfrm>
            <a:off x="2007871" y="1085849"/>
            <a:ext cx="4735830" cy="5625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48911D-0C4B-4B53-83FB-A5C6DBDC0442}"/>
              </a:ext>
            </a:extLst>
          </p:cNvPr>
          <p:cNvSpPr txBox="1"/>
          <p:nvPr/>
        </p:nvSpPr>
        <p:spPr>
          <a:xfrm>
            <a:off x="6743701" y="1440988"/>
            <a:ext cx="24002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Neutrophils work with platelets to control magnitude &amp; duration of inflammation by producing STOP signals. This prevents further recruitment &amp; activation of WBCs from circulation &amp; surrounding tissues.</a:t>
            </a:r>
          </a:p>
          <a:p>
            <a:endParaRPr lang="en-US" dirty="0"/>
          </a:p>
          <a:p>
            <a:r>
              <a:rPr lang="en-US" b="1" dirty="0"/>
              <a:t>Thus promoting</a:t>
            </a:r>
            <a:r>
              <a:rPr lang="en-US" dirty="0"/>
              <a:t>: *Resolution of inflammatory phase,</a:t>
            </a:r>
          </a:p>
          <a:p>
            <a:endParaRPr lang="en-US" dirty="0"/>
          </a:p>
          <a:p>
            <a:r>
              <a:rPr lang="en-US" dirty="0"/>
              <a:t>*Accelerating transition to proliferation phase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7CDE1-27A3-486F-9432-B2AD35347B76}"/>
              </a:ext>
            </a:extLst>
          </p:cNvPr>
          <p:cNvSpPr/>
          <p:nvPr/>
        </p:nvSpPr>
        <p:spPr>
          <a:xfrm>
            <a:off x="-16565" y="6665416"/>
            <a:ext cx="84296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1C1C1D"/>
                </a:solidFill>
              </a:rPr>
              <a:t>Parrish, WR and </a:t>
            </a:r>
            <a:r>
              <a:rPr lang="en-US" sz="800" dirty="0" err="1">
                <a:solidFill>
                  <a:srgbClr val="1C1C1D"/>
                </a:solidFill>
              </a:rPr>
              <a:t>Roides</a:t>
            </a:r>
            <a:r>
              <a:rPr lang="en-US" sz="800" dirty="0">
                <a:solidFill>
                  <a:srgbClr val="1C1C1D"/>
                </a:solidFill>
              </a:rPr>
              <a:t>, B (2017) Physiology of Blood Components in Wound Healing: an Appreciation of Cellular Co-Operativity in Platelet Rich Plasma Action</a:t>
            </a:r>
            <a:r>
              <a:rPr lang="en-US" sz="800" i="1" dirty="0">
                <a:solidFill>
                  <a:srgbClr val="1C1C1D"/>
                </a:solidFill>
              </a:rPr>
              <a:t>. </a:t>
            </a:r>
            <a:r>
              <a:rPr lang="en-US" sz="800" dirty="0">
                <a:solidFill>
                  <a:srgbClr val="1C1C1D"/>
                </a:solidFill>
              </a:rPr>
              <a:t>J </a:t>
            </a:r>
            <a:r>
              <a:rPr lang="en-US" sz="800" dirty="0" err="1">
                <a:solidFill>
                  <a:srgbClr val="1C1C1D"/>
                </a:solidFill>
              </a:rPr>
              <a:t>Exerc</a:t>
            </a:r>
            <a:r>
              <a:rPr lang="en-US" sz="800" dirty="0">
                <a:solidFill>
                  <a:srgbClr val="1C1C1D"/>
                </a:solidFill>
              </a:rPr>
              <a:t> Sports </a:t>
            </a:r>
            <a:r>
              <a:rPr lang="en-US" sz="800" dirty="0" err="1">
                <a:solidFill>
                  <a:srgbClr val="1C1C1D"/>
                </a:solidFill>
              </a:rPr>
              <a:t>Orthop</a:t>
            </a:r>
            <a:r>
              <a:rPr lang="en-US" sz="800" dirty="0">
                <a:solidFill>
                  <a:srgbClr val="1C1C1D"/>
                </a:solidFill>
              </a:rPr>
              <a:t> </a:t>
            </a:r>
            <a:r>
              <a:rPr lang="en-US" sz="800" i="1" dirty="0">
                <a:solidFill>
                  <a:srgbClr val="1C1C1D"/>
                </a:solidFill>
              </a:rPr>
              <a:t>4</a:t>
            </a:r>
            <a:r>
              <a:rPr lang="en-US" sz="800" dirty="0">
                <a:solidFill>
                  <a:srgbClr val="1C1C1D"/>
                </a:solidFill>
              </a:rPr>
              <a:t>, 1 – 14.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618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D4EFA-2D81-46D1-8074-545429C32C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35B6571-2274-5844-8075-0FF0E44BC5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7E3C8B5-8983-486D-9EE9-5F13D5492323}"/>
              </a:ext>
            </a:extLst>
          </p:cNvPr>
          <p:cNvSpPr txBox="1">
            <a:spLocks/>
          </p:cNvSpPr>
          <p:nvPr/>
        </p:nvSpPr>
        <p:spPr>
          <a:xfrm>
            <a:off x="1461871" y="346857"/>
            <a:ext cx="7291047" cy="3298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/>
              <a:t>Defining LR-PRP &amp; LP-PRP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7F1BECBD-7A3B-4A73-BA88-36BC8EC3BC50}"/>
              </a:ext>
            </a:extLst>
          </p:cNvPr>
          <p:cNvSpPr txBox="1">
            <a:spLocks/>
          </p:cNvSpPr>
          <p:nvPr/>
        </p:nvSpPr>
        <p:spPr>
          <a:xfrm>
            <a:off x="67564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B6571-2274-5844-8075-0FF0E44BC53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EC7F57-308B-4978-A431-7AB8F8CFF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39556" r="53125" b="12222"/>
          <a:stretch/>
        </p:blipFill>
        <p:spPr>
          <a:xfrm>
            <a:off x="4932951" y="2256806"/>
            <a:ext cx="4034825" cy="3183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1C198F8-09FB-46AE-B66B-FE10452AADD1}"/>
              </a:ext>
            </a:extLst>
          </p:cNvPr>
          <p:cNvSpPr txBox="1">
            <a:spLocks/>
          </p:cNvSpPr>
          <p:nvPr/>
        </p:nvSpPr>
        <p:spPr>
          <a:xfrm>
            <a:off x="170880" y="1082842"/>
            <a:ext cx="4665815" cy="534649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</a:rPr>
              <a:t>Platelets Contain GFs, but Also Recruit WBCs to Damaged Tissue</a:t>
            </a:r>
          </a:p>
          <a:p>
            <a:pPr marL="344488" lvl="1" indent="-230188"/>
            <a:r>
              <a:rPr lang="en-US" sz="1600" dirty="0"/>
              <a:t>Platelets arrive at wound site, degranulate, release contents (GFs, clotting factors, </a:t>
            </a:r>
            <a:r>
              <a:rPr lang="en-US" sz="1600" dirty="0" err="1"/>
              <a:t>etc</a:t>
            </a:r>
            <a:r>
              <a:rPr lang="en-US" sz="1600" dirty="0"/>
              <a:t>).</a:t>
            </a:r>
          </a:p>
          <a:p>
            <a:pPr marL="344488" lvl="1" indent="-230188"/>
            <a:r>
              <a:rPr lang="en-US" sz="1600" dirty="0"/>
              <a:t>Activated platelets secrete chemokines which attract WBCs (neutrophil recruitment &amp; binding to wound site)</a:t>
            </a:r>
          </a:p>
          <a:p>
            <a:pPr marL="344488" lvl="1" indent="-230188"/>
            <a:r>
              <a:rPr lang="en-US" sz="1600" dirty="0"/>
              <a:t>Platelets also have p-selectin on their surface which binds circulating WBCs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</a:rPr>
              <a:t>WBCs are Adaptive </a:t>
            </a:r>
          </a:p>
          <a:p>
            <a:pPr marL="344488" lvl="1" indent="-230188"/>
            <a:r>
              <a:rPr lang="en-US" sz="1600" dirty="0"/>
              <a:t>WBCs can be inflammatory &amp; hinder tissue repair (i.e., active infection)</a:t>
            </a:r>
          </a:p>
          <a:p>
            <a:pPr marL="344488" lvl="1" indent="-230188"/>
            <a:r>
              <a:rPr lang="en-US" sz="1600" dirty="0"/>
              <a:t>WBCs can induce tissue repair for normal healing processes</a:t>
            </a:r>
          </a:p>
          <a:p>
            <a:pPr marL="0" indent="0">
              <a:buNone/>
            </a:pPr>
            <a:r>
              <a:rPr lang="en-US" sz="1600" b="1" dirty="0" err="1">
                <a:solidFill>
                  <a:srgbClr val="0070C0"/>
                </a:solidFill>
              </a:rPr>
              <a:t>cBMA</a:t>
            </a:r>
            <a:r>
              <a:rPr lang="en-US" sz="1600" b="1" dirty="0">
                <a:solidFill>
                  <a:srgbClr val="0070C0"/>
                </a:solidFill>
              </a:rPr>
              <a:t> Contains a Complex Mixture of Cell Types</a:t>
            </a:r>
          </a:p>
          <a:p>
            <a:pPr marL="344488" lvl="1" indent="-230188"/>
            <a:r>
              <a:rPr lang="en-US" sz="1600" dirty="0"/>
              <a:t>WBC-rich </a:t>
            </a:r>
            <a:r>
              <a:rPr lang="en-US" sz="1600" dirty="0" err="1"/>
              <a:t>cBMA</a:t>
            </a:r>
            <a:r>
              <a:rPr lang="en-US" sz="1600" dirty="0"/>
              <a:t> has favorable safety profile, MSCs are anti-inflammatory</a:t>
            </a:r>
          </a:p>
          <a:p>
            <a:pPr marL="344488" lvl="1" indent="-230188"/>
            <a:r>
              <a:rPr lang="en-US" sz="1600" dirty="0"/>
              <a:t>Monocytes &amp; neutrophils secrete IRAP </a:t>
            </a:r>
            <a:r>
              <a:rPr lang="en-US" sz="1600" dirty="0">
                <a:sym typeface="Symbol" panose="05050102010706020507" pitchFamily="18" charset="2"/>
              </a:rPr>
              <a:t> </a:t>
            </a:r>
            <a:r>
              <a:rPr lang="en-US" sz="1600" dirty="0"/>
              <a:t>reducing WBCs will reduce [IRAP]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0C3219-59FC-4D54-8325-18862F7758FF}"/>
              </a:ext>
            </a:extLst>
          </p:cNvPr>
          <p:cNvSpPr/>
          <p:nvPr/>
        </p:nvSpPr>
        <p:spPr>
          <a:xfrm>
            <a:off x="-16565" y="6204767"/>
            <a:ext cx="8769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1C1C1D"/>
                </a:solidFill>
              </a:rPr>
              <a:t>Parrish, WR and </a:t>
            </a:r>
            <a:r>
              <a:rPr lang="en-US" sz="800" dirty="0" err="1">
                <a:solidFill>
                  <a:srgbClr val="1C1C1D"/>
                </a:solidFill>
              </a:rPr>
              <a:t>Roides</a:t>
            </a:r>
            <a:r>
              <a:rPr lang="en-US" sz="800" dirty="0">
                <a:solidFill>
                  <a:srgbClr val="1C1C1D"/>
                </a:solidFill>
              </a:rPr>
              <a:t>, B (2017) Physiology of Blood Components in Wound Healing: an Appreciation of Cellular Co-Operativity in Platelet Rich Plasma Action</a:t>
            </a:r>
            <a:r>
              <a:rPr lang="en-US" sz="800" i="1" dirty="0">
                <a:solidFill>
                  <a:srgbClr val="1C1C1D"/>
                </a:solidFill>
              </a:rPr>
              <a:t>. </a:t>
            </a:r>
            <a:r>
              <a:rPr lang="en-US" sz="800" dirty="0">
                <a:solidFill>
                  <a:srgbClr val="1C1C1D"/>
                </a:solidFill>
              </a:rPr>
              <a:t>J </a:t>
            </a:r>
            <a:r>
              <a:rPr lang="en-US" sz="800" dirty="0" err="1">
                <a:solidFill>
                  <a:srgbClr val="1C1C1D"/>
                </a:solidFill>
              </a:rPr>
              <a:t>Exerc</a:t>
            </a:r>
            <a:r>
              <a:rPr lang="en-US" sz="800" dirty="0">
                <a:solidFill>
                  <a:srgbClr val="1C1C1D"/>
                </a:solidFill>
              </a:rPr>
              <a:t> Sports </a:t>
            </a:r>
            <a:r>
              <a:rPr lang="en-US" sz="800" dirty="0" err="1">
                <a:solidFill>
                  <a:srgbClr val="1C1C1D"/>
                </a:solidFill>
              </a:rPr>
              <a:t>Orthop</a:t>
            </a:r>
            <a:r>
              <a:rPr lang="en-US" sz="800" dirty="0">
                <a:solidFill>
                  <a:srgbClr val="1C1C1D"/>
                </a:solidFill>
              </a:rPr>
              <a:t> </a:t>
            </a:r>
            <a:r>
              <a:rPr lang="en-US" sz="800" i="1" dirty="0">
                <a:solidFill>
                  <a:srgbClr val="1C1C1D"/>
                </a:solidFill>
              </a:rPr>
              <a:t>4</a:t>
            </a:r>
            <a:r>
              <a:rPr lang="en-US" sz="800" dirty="0">
                <a:solidFill>
                  <a:srgbClr val="1C1C1D"/>
                </a:solidFill>
              </a:rPr>
              <a:t>, 1 – 14.</a:t>
            </a:r>
          </a:p>
          <a:p>
            <a:r>
              <a:rPr lang="en-US" sz="800" dirty="0"/>
              <a:t>King, W et al. (2018) Role of White Blood Cells in Blood- and Bone Marrow-Based Autologous Therapies. BioMed Research International, Article ID 6510842.</a:t>
            </a:r>
          </a:p>
          <a:p>
            <a:r>
              <a:rPr lang="en-US" sz="800" dirty="0"/>
              <a:t>Hendrich, C et al. (2009) Safety of Autologous Bone Marrow Aspiration Concentrate Transplantation: Initial Experiences in 101 Patients. Orthopedic Reviews </a:t>
            </a:r>
            <a:r>
              <a:rPr lang="en-US" sz="800" i="1" dirty="0"/>
              <a:t>1</a:t>
            </a:r>
            <a:r>
              <a:rPr lang="en-US" sz="800" dirty="0"/>
              <a:t>, 99 – 103.</a:t>
            </a:r>
          </a:p>
          <a:p>
            <a:r>
              <a:rPr lang="en-US" sz="800" dirty="0"/>
              <a:t>Hernigou, P et al. (2013) Cancer Risk is not Increased in Patients Treated for </a:t>
            </a:r>
            <a:r>
              <a:rPr lang="en-US" sz="800" dirty="0" err="1"/>
              <a:t>Orthopaedic</a:t>
            </a:r>
            <a:r>
              <a:rPr lang="en-US" sz="800" dirty="0"/>
              <a:t> Diseases with Autologous Bone Marrow Cell Concentrate. JBJS </a:t>
            </a:r>
            <a:r>
              <a:rPr lang="en-US" sz="800" i="1" dirty="0"/>
              <a:t>95</a:t>
            </a:r>
            <a:r>
              <a:rPr lang="en-US" sz="800" dirty="0"/>
              <a:t>, 15 – 21.</a:t>
            </a:r>
          </a:p>
          <a:p>
            <a:r>
              <a:rPr lang="en-US" sz="800" dirty="0"/>
              <a:t>Centeno, CJ et al. (2016) A Multi-Center Analysis of Adverse Events Among 2,372 Adult Patients Undergoing Adult Autologous Stem Cell Therapy for </a:t>
            </a:r>
            <a:r>
              <a:rPr lang="en-US" sz="800" dirty="0" err="1"/>
              <a:t>Orthopaedic</a:t>
            </a:r>
            <a:r>
              <a:rPr lang="en-US" sz="800" dirty="0"/>
              <a:t> Conditions. Int. </a:t>
            </a:r>
            <a:r>
              <a:rPr lang="en-US" sz="800" dirty="0" err="1"/>
              <a:t>Orthop</a:t>
            </a:r>
            <a:r>
              <a:rPr lang="en-US" sz="800" dirty="0"/>
              <a:t>. </a:t>
            </a:r>
            <a:r>
              <a:rPr lang="en-US" sz="800" i="1" dirty="0"/>
              <a:t>40</a:t>
            </a:r>
            <a:r>
              <a:rPr lang="en-US" sz="800" dirty="0"/>
              <a:t>, 1755 – 1765.</a:t>
            </a:r>
          </a:p>
        </p:txBody>
      </p:sp>
    </p:spTree>
    <p:extLst>
      <p:ext uri="{BB962C8B-B14F-4D97-AF65-F5344CB8AC3E}">
        <p14:creationId xmlns:p14="http://schemas.microsoft.com/office/powerpoint/2010/main" val="37298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D4EFA-2D81-46D1-8074-545429C32C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35B6571-2274-5844-8075-0FF0E44BC5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97369BC-5C1E-4B64-80EA-88D60D1EE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480" y="1664875"/>
            <a:ext cx="8574340" cy="51931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Do we really need to deplete all WBCs in PRP, or just a subset?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definition do we agree on as a group?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Total WBC reduction?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Granulocyte (Neutrophil) reduction?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Constraints of current concentration systems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Understanding the biology of WBCs in healing cascade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WBCs are not the same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does the PRP formulation work with patient needs?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General Consensus </a:t>
            </a:r>
            <a:r>
              <a:rPr lang="en-US" dirty="0">
                <a:solidFill>
                  <a:schemeClr val="tx1"/>
                </a:solidFill>
              </a:rPr>
              <a:t>(or at least what I think it is):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Sometimes we would like to reduce neutrophils (below baseline)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Redefining our definition of LP to “neutrophil-reduced”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Some applications will benefit, others won’t (look to clinical literature)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9DA556A3-8888-42AA-BA22-BF03578D5037}"/>
              </a:ext>
            </a:extLst>
          </p:cNvPr>
          <p:cNvSpPr txBox="1">
            <a:spLocks/>
          </p:cNvSpPr>
          <p:nvPr/>
        </p:nvSpPr>
        <p:spPr>
          <a:xfrm>
            <a:off x="290622" y="1126800"/>
            <a:ext cx="8229600" cy="477054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What are we defining as LR vs. LP?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7E3C8B5-8983-486D-9EE9-5F13D5492323}"/>
              </a:ext>
            </a:extLst>
          </p:cNvPr>
          <p:cNvSpPr txBox="1">
            <a:spLocks/>
          </p:cNvSpPr>
          <p:nvPr/>
        </p:nvSpPr>
        <p:spPr>
          <a:xfrm>
            <a:off x="1461871" y="346857"/>
            <a:ext cx="7291047" cy="3298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/>
              <a:t>Defining LR-PRP &amp; LP-PRP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7F1BECBD-7A3B-4A73-BA88-36BC8EC3BC50}"/>
              </a:ext>
            </a:extLst>
          </p:cNvPr>
          <p:cNvSpPr txBox="1">
            <a:spLocks/>
          </p:cNvSpPr>
          <p:nvPr/>
        </p:nvSpPr>
        <p:spPr>
          <a:xfrm>
            <a:off x="67564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B6571-2274-5844-8075-0FF0E44BC5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E791E2-906F-41CF-BEC0-8CAE1BF42F54}"/>
              </a:ext>
            </a:extLst>
          </p:cNvPr>
          <p:cNvSpPr txBox="1"/>
          <p:nvPr/>
        </p:nvSpPr>
        <p:spPr>
          <a:xfrm>
            <a:off x="5877293" y="2616858"/>
            <a:ext cx="310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“A key role of even pure PRP is to recruit WBCs to a wound.” 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</a:rPr>
              <a:t>–King 2018</a:t>
            </a:r>
          </a:p>
        </p:txBody>
      </p:sp>
    </p:spTree>
    <p:extLst>
      <p:ext uri="{BB962C8B-B14F-4D97-AF65-F5344CB8AC3E}">
        <p14:creationId xmlns:p14="http://schemas.microsoft.com/office/powerpoint/2010/main" val="31950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FD84E-8D0F-4A15-AE98-E1CBC7C2AB1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35B6571-2274-5844-8075-0FF0E44BC5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1051911-943A-4FD6-A4F0-22AEA5CE836C}"/>
              </a:ext>
            </a:extLst>
          </p:cNvPr>
          <p:cNvSpPr txBox="1">
            <a:spLocks/>
          </p:cNvSpPr>
          <p:nvPr/>
        </p:nvSpPr>
        <p:spPr>
          <a:xfrm>
            <a:off x="141036" y="1243642"/>
            <a:ext cx="8949020" cy="502821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Magellan is a Low-</a:t>
            </a:r>
            <a:r>
              <a:rPr lang="en-US" b="1" dirty="0" err="1">
                <a:solidFill>
                  <a:srgbClr val="0070C0"/>
                </a:solidFill>
              </a:rPr>
              <a:t>Hct</a:t>
            </a:r>
            <a:r>
              <a:rPr lang="en-US" b="1" dirty="0">
                <a:solidFill>
                  <a:srgbClr val="0070C0"/>
                </a:solidFill>
              </a:rPr>
              <a:t> Concentration System</a:t>
            </a:r>
          </a:p>
          <a:p>
            <a:pPr lvl="1"/>
            <a:r>
              <a:rPr lang="en-US" dirty="0"/>
              <a:t>There is no clinical evidence stating a specific </a:t>
            </a:r>
            <a:r>
              <a:rPr lang="en-US" dirty="0" err="1"/>
              <a:t>Hct</a:t>
            </a:r>
            <a:r>
              <a:rPr lang="en-US" dirty="0"/>
              <a:t>% is best (in any application)</a:t>
            </a:r>
          </a:p>
          <a:p>
            <a:pPr lvl="1"/>
            <a:r>
              <a:rPr lang="en-US" i="1" dirty="0"/>
              <a:t>Braun 2014</a:t>
            </a:r>
            <a:r>
              <a:rPr lang="en-US" dirty="0"/>
              <a:t>: there was 12.5 ± 6.9% </a:t>
            </a:r>
            <a:r>
              <a:rPr lang="en-US" dirty="0" err="1"/>
              <a:t>synoviocyte</a:t>
            </a:r>
            <a:r>
              <a:rPr lang="en-US" dirty="0"/>
              <a:t> death when RBCs were added to </a:t>
            </a:r>
            <a:r>
              <a:rPr lang="en-US" dirty="0" err="1"/>
              <a:t>synoviocyte</a:t>
            </a:r>
            <a:r>
              <a:rPr lang="en-US" dirty="0"/>
              <a:t> culture, but that number can be reduced:</a:t>
            </a:r>
          </a:p>
          <a:p>
            <a:pPr lvl="2"/>
            <a:r>
              <a:rPr lang="en-US" dirty="0" err="1"/>
              <a:t>Emcyte</a:t>
            </a:r>
            <a:r>
              <a:rPr lang="en-US" dirty="0"/>
              <a:t> LR-PRP (Absolute, 25 – 40% </a:t>
            </a:r>
            <a:r>
              <a:rPr lang="en-US" dirty="0" err="1"/>
              <a:t>Hct</a:t>
            </a:r>
            <a:r>
              <a:rPr lang="en-US" dirty="0"/>
              <a:t>): 4.9 ± 3.1% death</a:t>
            </a:r>
          </a:p>
          <a:p>
            <a:pPr lvl="2"/>
            <a:r>
              <a:rPr lang="en-US" dirty="0" err="1"/>
              <a:t>Emcyte</a:t>
            </a:r>
            <a:r>
              <a:rPr lang="en-US" dirty="0"/>
              <a:t> LP-PRP (</a:t>
            </a:r>
            <a:r>
              <a:rPr lang="en-US" dirty="0" err="1"/>
              <a:t>PurePRP</a:t>
            </a:r>
            <a:r>
              <a:rPr lang="en-US" dirty="0"/>
              <a:t>, 1 – 9% </a:t>
            </a:r>
            <a:r>
              <a:rPr lang="en-US" dirty="0" err="1"/>
              <a:t>Hct</a:t>
            </a:r>
            <a:r>
              <a:rPr lang="en-US" dirty="0"/>
              <a:t>): 0.72 ± 0.7% death</a:t>
            </a:r>
          </a:p>
          <a:p>
            <a:pPr lvl="2"/>
            <a:r>
              <a:rPr lang="en-US" b="1" i="1" dirty="0"/>
              <a:t>Magellan Standard (8 – 12% </a:t>
            </a:r>
            <a:r>
              <a:rPr lang="en-US" b="1" i="1" dirty="0" err="1"/>
              <a:t>Hct</a:t>
            </a:r>
            <a:r>
              <a:rPr lang="en-US" b="1" i="1" dirty="0"/>
              <a:t>) &amp; Magellan </a:t>
            </a:r>
            <a:r>
              <a:rPr lang="en-US" b="1" i="1" dirty="0" err="1"/>
              <a:t>MinRBC</a:t>
            </a:r>
            <a:r>
              <a:rPr lang="en-US" b="1" i="1" dirty="0"/>
              <a:t> (1 – 3% </a:t>
            </a:r>
            <a:r>
              <a:rPr lang="en-US" b="1" i="1" dirty="0" err="1"/>
              <a:t>Hct</a:t>
            </a:r>
            <a:r>
              <a:rPr lang="en-US" b="1" i="1" dirty="0"/>
              <a:t>)</a:t>
            </a:r>
            <a:endParaRPr lang="en-US" b="1" dirty="0"/>
          </a:p>
          <a:p>
            <a:endParaRPr lang="en-US" sz="1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0070C0"/>
                </a:solidFill>
              </a:rPr>
              <a:t>Disclaimer</a:t>
            </a:r>
            <a:r>
              <a:rPr lang="en-US" b="1" dirty="0">
                <a:solidFill>
                  <a:srgbClr val="0070C0"/>
                </a:solidFill>
              </a:rPr>
              <a:t>: No published clinical benefit to using any one system over another</a:t>
            </a:r>
          </a:p>
          <a:p>
            <a:pPr lvl="1"/>
            <a:r>
              <a:rPr lang="en-US" i="1" dirty="0"/>
              <a:t>Gaul 2018</a:t>
            </a:r>
            <a:r>
              <a:rPr lang="en-US" dirty="0"/>
              <a:t>: Reviews this, but notes that there is a clear patient safety benefit to using a fully-automated, closed-loop vs. manual system</a:t>
            </a:r>
            <a:endParaRPr lang="en-US" i="1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7115D2B-74F1-4B91-BF88-AF066AB85574}"/>
              </a:ext>
            </a:extLst>
          </p:cNvPr>
          <p:cNvSpPr txBox="1">
            <a:spLocks/>
          </p:cNvSpPr>
          <p:nvPr/>
        </p:nvSpPr>
        <p:spPr>
          <a:xfrm>
            <a:off x="1461871" y="346857"/>
            <a:ext cx="7291047" cy="3298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/>
              <a:t>Hematocrit Effects to Consider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AAFCC6-BA9D-40A2-A572-2A25222921BB}"/>
              </a:ext>
            </a:extLst>
          </p:cNvPr>
          <p:cNvSpPr/>
          <p:nvPr/>
        </p:nvSpPr>
        <p:spPr>
          <a:xfrm>
            <a:off x="-16565" y="6519445"/>
            <a:ext cx="8667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Neutra Text TF"/>
              </a:rPr>
              <a:t>Braun, HJ et al. (2014) The Effect of Platelet-Rich Plasma Formulations and Blood Products on Human </a:t>
            </a:r>
            <a:r>
              <a:rPr lang="en-US" sz="800" dirty="0" err="1">
                <a:solidFill>
                  <a:srgbClr val="000000"/>
                </a:solidFill>
                <a:latin typeface="Neutra Text TF"/>
              </a:rPr>
              <a:t>Synoviocytes</a:t>
            </a:r>
            <a:r>
              <a:rPr lang="en-US" sz="800" dirty="0">
                <a:solidFill>
                  <a:srgbClr val="000000"/>
                </a:solidFill>
                <a:latin typeface="Neutra Text TF"/>
              </a:rPr>
              <a:t>: Implications for Intra-articular Injury and Therapy. Am J Sports Med. </a:t>
            </a:r>
            <a:r>
              <a:rPr lang="en-US" sz="800" i="1" dirty="0">
                <a:solidFill>
                  <a:srgbClr val="000000"/>
                </a:solidFill>
                <a:latin typeface="Neutra Text TF"/>
              </a:rPr>
              <a:t>42</a:t>
            </a:r>
            <a:r>
              <a:rPr lang="en-US" sz="800" dirty="0">
                <a:solidFill>
                  <a:srgbClr val="000000"/>
                </a:solidFill>
                <a:latin typeface="Neutra Text TF"/>
              </a:rPr>
              <a:t>, 1204 – 1210.</a:t>
            </a:r>
            <a:endParaRPr lang="en-US" sz="800" dirty="0"/>
          </a:p>
          <a:p>
            <a:r>
              <a:rPr lang="en-US" sz="800" dirty="0">
                <a:solidFill>
                  <a:srgbClr val="1C1C1D"/>
                </a:solidFill>
              </a:rPr>
              <a:t>Gaul, F et al. (2018) A Review of Commercially Available Point-of-Care Devices to Concentrate Bone Marrow for the Treatment of Osteoarthritis and Focal Cartilage Lesions. Cartilage [</a:t>
            </a:r>
            <a:r>
              <a:rPr lang="en-US" sz="800" dirty="0" err="1">
                <a:solidFill>
                  <a:srgbClr val="1C1C1D"/>
                </a:solidFill>
              </a:rPr>
              <a:t>Epub</a:t>
            </a:r>
            <a:r>
              <a:rPr lang="en-US" sz="800" dirty="0">
                <a:solidFill>
                  <a:srgbClr val="1C1C1D"/>
                </a:solidFill>
              </a:rPr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21553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ABFBE79-0B19-4AF4-B2C2-3A6462880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479" y="1538310"/>
            <a:ext cx="8733297" cy="481804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b="1" dirty="0">
                <a:solidFill>
                  <a:srgbClr val="0070C0"/>
                </a:solidFill>
              </a:rPr>
              <a:t>clinical benefit of using LR vs. LP vs. Pure is still not clear </a:t>
            </a:r>
            <a:r>
              <a:rPr lang="en-US" sz="1800" dirty="0">
                <a:solidFill>
                  <a:schemeClr val="tx1"/>
                </a:solidFill>
              </a:rPr>
              <a:t>for many applications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There are only </a:t>
            </a:r>
            <a:r>
              <a:rPr lang="en-US" sz="1800" b="1" dirty="0">
                <a:solidFill>
                  <a:srgbClr val="0070C0"/>
                </a:solidFill>
              </a:rPr>
              <a:t>2 head-to-head trials of LR- vs. LP-PRP </a:t>
            </a:r>
            <a:r>
              <a:rPr lang="en-US" sz="1800" dirty="0">
                <a:solidFill>
                  <a:schemeClr val="tx1"/>
                </a:solidFill>
              </a:rPr>
              <a:t>(knee OA &amp; Achilles tendinopathy) which observed </a:t>
            </a:r>
            <a:r>
              <a:rPr lang="en-US" sz="1800" b="1" dirty="0">
                <a:solidFill>
                  <a:srgbClr val="0070C0"/>
                </a:solidFill>
              </a:rPr>
              <a:t>no difference in patient reported pain relief</a:t>
            </a:r>
            <a:r>
              <a:rPr lang="en-US" sz="1800" dirty="0">
                <a:solidFill>
                  <a:schemeClr val="tx1"/>
                </a:solidFill>
              </a:rPr>
              <a:t>, although more pain and swelling occurred initially in the LR groups. (</a:t>
            </a:r>
            <a:r>
              <a:rPr lang="en-US" sz="1800" i="1" dirty="0">
                <a:solidFill>
                  <a:schemeClr val="tx1"/>
                </a:solidFill>
              </a:rPr>
              <a:t>Filardo 2012, </a:t>
            </a:r>
            <a:r>
              <a:rPr lang="en-US" sz="1800" i="1" dirty="0" err="1">
                <a:solidFill>
                  <a:schemeClr val="tx1"/>
                </a:solidFill>
              </a:rPr>
              <a:t>Hanisch</a:t>
            </a:r>
            <a:r>
              <a:rPr lang="en-US" sz="1800" i="1" dirty="0">
                <a:solidFill>
                  <a:schemeClr val="tx1"/>
                </a:solidFill>
              </a:rPr>
              <a:t> 2019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Young pts, &amp; pts with low degree of cartilage degeneration did clinically best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 meta-analysis of PRP knee OA studies showed </a:t>
            </a:r>
            <a:r>
              <a:rPr lang="en-US" sz="1800" b="1" dirty="0">
                <a:solidFill>
                  <a:srgbClr val="0070C0"/>
                </a:solidFill>
              </a:rPr>
              <a:t>no difference in adverse event </a:t>
            </a:r>
            <a:r>
              <a:rPr lang="en-US" sz="1800" dirty="0">
                <a:solidFill>
                  <a:schemeClr val="tx1"/>
                </a:solidFill>
              </a:rPr>
              <a:t>incidents between LR- vs. LP-PRP (</a:t>
            </a:r>
            <a:r>
              <a:rPr lang="en-US" sz="1800" i="1" dirty="0" err="1">
                <a:solidFill>
                  <a:schemeClr val="tx1"/>
                </a:solidFill>
              </a:rPr>
              <a:t>Riboh</a:t>
            </a:r>
            <a:r>
              <a:rPr lang="en-US" sz="1800" i="1" dirty="0">
                <a:solidFill>
                  <a:schemeClr val="tx1"/>
                </a:solidFill>
              </a:rPr>
              <a:t> 2016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However, </a:t>
            </a:r>
            <a:r>
              <a:rPr lang="en-US" sz="1800" b="1" dirty="0">
                <a:solidFill>
                  <a:srgbClr val="0070C0"/>
                </a:solidFill>
              </a:rPr>
              <a:t>high level studies support using the following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i="1" dirty="0">
                <a:solidFill>
                  <a:schemeClr val="tx1"/>
                </a:solidFill>
              </a:rPr>
              <a:t>Le 2019</a:t>
            </a:r>
            <a:r>
              <a:rPr lang="en-US" sz="1800" dirty="0">
                <a:solidFill>
                  <a:schemeClr val="tx1"/>
                </a:solidFill>
              </a:rPr>
              <a:t>):</a:t>
            </a: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Lateral Epicondylitis</a:t>
            </a:r>
            <a:r>
              <a:rPr lang="en-US" sz="1800" dirty="0">
                <a:solidFill>
                  <a:schemeClr val="tx1"/>
                </a:solidFill>
              </a:rPr>
              <a:t>: LR-PRP</a:t>
            </a: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Knee OA</a:t>
            </a:r>
            <a:r>
              <a:rPr lang="en-US" sz="1800" dirty="0">
                <a:solidFill>
                  <a:schemeClr val="tx1"/>
                </a:solidFill>
              </a:rPr>
              <a:t>: LP-PRP</a:t>
            </a: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Patellar Tendinopathy</a:t>
            </a:r>
            <a:r>
              <a:rPr lang="en-US" sz="1800" dirty="0">
                <a:solidFill>
                  <a:schemeClr val="tx1"/>
                </a:solidFill>
              </a:rPr>
              <a:t>: LR-PRP</a:t>
            </a: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High Ankle Sprains</a:t>
            </a:r>
            <a:r>
              <a:rPr lang="en-US" sz="1800" dirty="0">
                <a:solidFill>
                  <a:schemeClr val="tx1"/>
                </a:solidFill>
              </a:rPr>
              <a:t>: LP-PRP (potential)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3A17DE5F-9243-4C5E-80E3-F6165DC3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22" y="989622"/>
            <a:ext cx="8229600" cy="477054"/>
          </a:xfrm>
        </p:spPr>
        <p:txBody>
          <a:bodyPr/>
          <a:lstStyle/>
          <a:p>
            <a:r>
              <a:rPr lang="en-US" dirty="0"/>
              <a:t>Clinical Literature is starting to build: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7FE8875-E2AF-4217-8B9F-B0D3636F47EB}"/>
              </a:ext>
            </a:extLst>
          </p:cNvPr>
          <p:cNvSpPr txBox="1">
            <a:spLocks/>
          </p:cNvSpPr>
          <p:nvPr/>
        </p:nvSpPr>
        <p:spPr>
          <a:xfrm>
            <a:off x="1461871" y="346857"/>
            <a:ext cx="7291047" cy="3298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/>
              <a:t>LR-PRP vs. LP-PRP: When to Use?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55D4996-D891-4609-B7E9-7B9599A135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56400" y="6548433"/>
            <a:ext cx="2133600" cy="365125"/>
          </a:xfrm>
        </p:spPr>
        <p:txBody>
          <a:bodyPr/>
          <a:lstStyle/>
          <a:p>
            <a:fld id="{135B6571-2274-5844-8075-0FF0E44BC5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ECFCC7-24A8-4E88-AF24-D9DC1C7BA8EB}"/>
              </a:ext>
            </a:extLst>
          </p:cNvPr>
          <p:cNvSpPr/>
          <p:nvPr/>
        </p:nvSpPr>
        <p:spPr>
          <a:xfrm>
            <a:off x="0" y="6335384"/>
            <a:ext cx="908020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1C1C1D"/>
                </a:solidFill>
              </a:rPr>
              <a:t>Filardo, G et al. (2012) Platelet-rich plasma intra-articular injections for cartilage degeneration and osteoarthritis: single- versus double-spinning approach</a:t>
            </a:r>
            <a:r>
              <a:rPr lang="en-US" sz="800" i="1" dirty="0">
                <a:solidFill>
                  <a:srgbClr val="1C1C1D"/>
                </a:solidFill>
              </a:rPr>
              <a:t>. </a:t>
            </a:r>
            <a:r>
              <a:rPr lang="en-US" sz="800" dirty="0">
                <a:solidFill>
                  <a:srgbClr val="1C1C1D"/>
                </a:solidFill>
              </a:rPr>
              <a:t>Knee Surg Sports </a:t>
            </a:r>
            <a:r>
              <a:rPr lang="en-US" sz="800" dirty="0" err="1">
                <a:solidFill>
                  <a:srgbClr val="1C1C1D"/>
                </a:solidFill>
              </a:rPr>
              <a:t>Traumatol</a:t>
            </a:r>
            <a:r>
              <a:rPr lang="en-US" sz="800" dirty="0">
                <a:solidFill>
                  <a:srgbClr val="1C1C1D"/>
                </a:solidFill>
              </a:rPr>
              <a:t> </a:t>
            </a:r>
            <a:r>
              <a:rPr lang="en-US" sz="800" dirty="0" err="1">
                <a:solidFill>
                  <a:srgbClr val="1C1C1D"/>
                </a:solidFill>
              </a:rPr>
              <a:t>Arthrosc</a:t>
            </a:r>
            <a:r>
              <a:rPr lang="en-US" sz="800" dirty="0">
                <a:solidFill>
                  <a:srgbClr val="1C1C1D"/>
                </a:solidFill>
              </a:rPr>
              <a:t>. </a:t>
            </a:r>
            <a:r>
              <a:rPr lang="en-US" sz="800" i="1" dirty="0"/>
              <a:t>20</a:t>
            </a:r>
            <a:r>
              <a:rPr lang="en-US" sz="800" dirty="0"/>
              <a:t>, 2082 – 2091.</a:t>
            </a:r>
            <a:endParaRPr lang="en-US" sz="800" dirty="0">
              <a:solidFill>
                <a:srgbClr val="1C1C1D"/>
              </a:solidFill>
            </a:endParaRPr>
          </a:p>
          <a:p>
            <a:r>
              <a:rPr lang="en-US" sz="700" dirty="0" err="1"/>
              <a:t>Hanisch</a:t>
            </a:r>
            <a:r>
              <a:rPr lang="en-US" sz="700" dirty="0"/>
              <a:t>, K &amp; </a:t>
            </a:r>
            <a:r>
              <a:rPr lang="en-US" sz="700" dirty="0" err="1"/>
              <a:t>Wedderkopp</a:t>
            </a:r>
            <a:r>
              <a:rPr lang="en-US" sz="700" dirty="0"/>
              <a:t>, N (2019) Platelet-rich plasma (PRP) treatment of </a:t>
            </a:r>
            <a:r>
              <a:rPr lang="en-US" sz="700" dirty="0" err="1"/>
              <a:t>noninsertional</a:t>
            </a:r>
            <a:r>
              <a:rPr lang="en-US" sz="700" dirty="0"/>
              <a:t> Achilles tendinopathy in a two case series: no significant difference in effect between leukocyte-rich and leukocyte-poor PRP. Ortho Res &amp; Rev </a:t>
            </a:r>
            <a:r>
              <a:rPr lang="en-US" sz="700" i="1" dirty="0"/>
              <a:t>11</a:t>
            </a:r>
            <a:r>
              <a:rPr lang="en-US" sz="700" dirty="0"/>
              <a:t>, 55–60.</a:t>
            </a:r>
          </a:p>
          <a:p>
            <a:r>
              <a:rPr lang="en-US" sz="800" dirty="0" err="1"/>
              <a:t>Riboh</a:t>
            </a:r>
            <a:r>
              <a:rPr lang="en-US" sz="800" dirty="0"/>
              <a:t>, JC et al. (2016) Effect of leukocyte concentration on the efficacy of platelet-rich plasma in the treatment of knee osteoarthritis. </a:t>
            </a:r>
            <a:r>
              <a:rPr lang="en-US" sz="800" i="1" dirty="0"/>
              <a:t>Am J Sports Med</a:t>
            </a:r>
            <a:r>
              <a:rPr lang="en-US" sz="800" dirty="0"/>
              <a:t>. </a:t>
            </a:r>
            <a:r>
              <a:rPr lang="en-US" sz="800" i="1" dirty="0"/>
              <a:t>44</a:t>
            </a:r>
            <a:r>
              <a:rPr lang="en-US" sz="800" dirty="0"/>
              <a:t>, 792 – 800.</a:t>
            </a:r>
          </a:p>
          <a:p>
            <a:r>
              <a:rPr lang="en-US" sz="800" dirty="0"/>
              <a:t>Le ADK et al. (2019) Platelet-rich plasma. Clin Sports Med. </a:t>
            </a:r>
            <a:r>
              <a:rPr lang="en-US" sz="800" i="1" dirty="0"/>
              <a:t>38</a:t>
            </a:r>
            <a:r>
              <a:rPr lang="en-US" sz="800" dirty="0"/>
              <a:t>, 17 – 44.</a:t>
            </a:r>
          </a:p>
        </p:txBody>
      </p:sp>
    </p:spTree>
    <p:extLst>
      <p:ext uri="{BB962C8B-B14F-4D97-AF65-F5344CB8AC3E}">
        <p14:creationId xmlns:p14="http://schemas.microsoft.com/office/powerpoint/2010/main" val="1813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85F0F84-7DE2-4E64-B471-B668CA46AD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480" y="1929331"/>
            <a:ext cx="8617520" cy="4427019"/>
          </a:xfrm>
        </p:spPr>
        <p:txBody>
          <a:bodyPr>
            <a:normAutofit/>
          </a:bodyPr>
          <a:lstStyle/>
          <a:p>
            <a:r>
              <a:rPr lang="en-US" dirty="0"/>
              <a:t>The literature tends to favor </a:t>
            </a:r>
            <a:r>
              <a:rPr lang="en-US" b="1" dirty="0">
                <a:solidFill>
                  <a:srgbClr val="0070C0"/>
                </a:solidFill>
              </a:rPr>
              <a:t>cBMA for more “difficult” to treat circumstances </a:t>
            </a:r>
            <a:r>
              <a:rPr lang="en-US" dirty="0"/>
              <a:t>(further degradation, larger tears, fractures, etc.)</a:t>
            </a:r>
          </a:p>
          <a:p>
            <a:endParaRPr lang="en-US" dirty="0"/>
          </a:p>
          <a:p>
            <a:r>
              <a:rPr lang="en-US" dirty="0"/>
              <a:t>There is also high-level literature supporting the use of </a:t>
            </a:r>
            <a:r>
              <a:rPr lang="en-US" b="1" dirty="0">
                <a:solidFill>
                  <a:srgbClr val="0070C0"/>
                </a:solidFill>
              </a:rPr>
              <a:t>cBMA (LR) for knee OA</a:t>
            </a:r>
          </a:p>
          <a:p>
            <a:pPr lvl="1"/>
            <a:r>
              <a:rPr lang="en-US" i="1" dirty="0"/>
              <a:t>Upadhyay 2014 </a:t>
            </a:r>
            <a:r>
              <a:rPr lang="en-US" dirty="0"/>
              <a:t>(I), </a:t>
            </a:r>
            <a:r>
              <a:rPr lang="en-US" i="1" dirty="0" err="1"/>
              <a:t>Goncars</a:t>
            </a:r>
            <a:r>
              <a:rPr lang="en-US" i="1" dirty="0"/>
              <a:t> 2017 </a:t>
            </a:r>
            <a:r>
              <a:rPr lang="en-US" dirty="0"/>
              <a:t>(II), </a:t>
            </a:r>
            <a:r>
              <a:rPr lang="en-US" i="1" dirty="0" err="1"/>
              <a:t>Garay</a:t>
            </a:r>
            <a:r>
              <a:rPr lang="en-US" i="1" dirty="0"/>
              <a:t>-Mendoza 2018 </a:t>
            </a:r>
            <a:r>
              <a:rPr lang="en-US" dirty="0"/>
              <a:t>(II)</a:t>
            </a:r>
          </a:p>
          <a:p>
            <a:endParaRPr lang="en-US" dirty="0"/>
          </a:p>
          <a:p>
            <a:r>
              <a:rPr lang="en-US" dirty="0"/>
              <a:t>I thought you just told me LP-PRP was shown to work best for knee OA…</a:t>
            </a:r>
          </a:p>
          <a:p>
            <a:pPr lvl="1"/>
            <a:r>
              <a:rPr lang="en-US" dirty="0"/>
              <a:t>PRP repair mechanism unlikely involves direct mediation of chondrogenic repair (</a:t>
            </a:r>
            <a:r>
              <a:rPr lang="en-US" i="1" dirty="0" err="1"/>
              <a:t>Liou</a:t>
            </a:r>
            <a:r>
              <a:rPr lang="en-US" i="1" dirty="0"/>
              <a:t> 2018</a:t>
            </a:r>
            <a:r>
              <a:rPr lang="en-US" dirty="0"/>
              <a:t>) and rather to fix a physiologic issue (such as pH, inflammatory signaling, signaling cellular activity, </a:t>
            </a:r>
            <a:r>
              <a:rPr lang="en-US" dirty="0" err="1"/>
              <a:t>etc</a:t>
            </a:r>
            <a:r>
              <a:rPr lang="en-US" dirty="0"/>
              <a:t>), </a:t>
            </a:r>
          </a:p>
          <a:p>
            <a:pPr lvl="1"/>
            <a:r>
              <a:rPr lang="en-US" dirty="0"/>
              <a:t>cBMA treatment may provide viable cells to repair the damaged tissue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Best to choose PRP/cBMA based on patient need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84DACA3-527B-4717-BF6B-EF6F0A70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22" y="1228149"/>
            <a:ext cx="8229600" cy="477054"/>
          </a:xfrm>
        </p:spPr>
        <p:txBody>
          <a:bodyPr/>
          <a:lstStyle/>
          <a:p>
            <a:r>
              <a:rPr lang="en-US" dirty="0"/>
              <a:t>Not a very clear answer, but: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E5C7AEA-D912-4EF1-9E3A-AC363F3BD940}"/>
              </a:ext>
            </a:extLst>
          </p:cNvPr>
          <p:cNvSpPr txBox="1">
            <a:spLocks/>
          </p:cNvSpPr>
          <p:nvPr/>
        </p:nvSpPr>
        <p:spPr>
          <a:xfrm>
            <a:off x="1461871" y="346857"/>
            <a:ext cx="7291047" cy="3298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small" dirty="0"/>
              <a:t>PRP vs. cBMA: When to Use?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6E22CCB-7AD9-457E-9C4F-3991B51800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56400" y="6356350"/>
            <a:ext cx="2133600" cy="365125"/>
          </a:xfrm>
        </p:spPr>
        <p:txBody>
          <a:bodyPr/>
          <a:lstStyle/>
          <a:p>
            <a:fld id="{135B6571-2274-5844-8075-0FF0E44BC53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95B4D2-04DF-493D-99C9-024DD756C815}"/>
              </a:ext>
            </a:extLst>
          </p:cNvPr>
          <p:cNvSpPr/>
          <p:nvPr/>
        </p:nvSpPr>
        <p:spPr>
          <a:xfrm>
            <a:off x="0" y="6332564"/>
            <a:ext cx="9080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1C1C1D"/>
                </a:solidFill>
              </a:rPr>
              <a:t>Upadhyay, S et al (2014) Randomized blinded comparative analysis of autologous mononuclear medullary fraction and </a:t>
            </a:r>
            <a:r>
              <a:rPr lang="en-US" sz="700" dirty="0" err="1">
                <a:solidFill>
                  <a:srgbClr val="1C1C1D"/>
                </a:solidFill>
              </a:rPr>
              <a:t>viscosupplementation</a:t>
            </a:r>
            <a:r>
              <a:rPr lang="en-US" sz="700" dirty="0">
                <a:solidFill>
                  <a:srgbClr val="1C1C1D"/>
                </a:solidFill>
              </a:rPr>
              <a:t> in grade 0 and grade 1 radiographic scale of knee osteoarthritis. Indian J Pain</a:t>
            </a:r>
            <a:r>
              <a:rPr lang="en-US" sz="700" i="1" dirty="0">
                <a:solidFill>
                  <a:srgbClr val="1C1C1D"/>
                </a:solidFill>
              </a:rPr>
              <a:t> 28</a:t>
            </a:r>
            <a:r>
              <a:rPr lang="en-US" sz="700" dirty="0">
                <a:solidFill>
                  <a:srgbClr val="1C1C1D"/>
                </a:solidFill>
              </a:rPr>
              <a:t>, 134 – 142.</a:t>
            </a:r>
          </a:p>
          <a:p>
            <a:r>
              <a:rPr lang="en-US" sz="800" dirty="0" err="1">
                <a:solidFill>
                  <a:srgbClr val="1C1C1D"/>
                </a:solidFill>
              </a:rPr>
              <a:t>Goncars</a:t>
            </a:r>
            <a:r>
              <a:rPr lang="en-US" sz="800" dirty="0">
                <a:solidFill>
                  <a:srgbClr val="1C1C1D"/>
                </a:solidFill>
              </a:rPr>
              <a:t>, V et al (2017) The comparison of knee osteoarthritis treatment with single-dose bone marrow-derived mononuclear cells vs. hyaluronic acid injections. </a:t>
            </a:r>
            <a:r>
              <a:rPr lang="pt-BR" sz="800" dirty="0">
                <a:solidFill>
                  <a:srgbClr val="1C1C1D"/>
                </a:solidFill>
              </a:rPr>
              <a:t>Medicina </a:t>
            </a:r>
            <a:r>
              <a:rPr lang="pt-BR" sz="800" i="1" dirty="0">
                <a:solidFill>
                  <a:srgbClr val="1C1C1D"/>
                </a:solidFill>
              </a:rPr>
              <a:t>53</a:t>
            </a:r>
            <a:r>
              <a:rPr lang="pt-BR" sz="800" dirty="0">
                <a:solidFill>
                  <a:srgbClr val="1C1C1D"/>
                </a:solidFill>
              </a:rPr>
              <a:t>, 101 – 108.</a:t>
            </a:r>
            <a:endParaRPr lang="en-US" sz="800" dirty="0">
              <a:solidFill>
                <a:srgbClr val="1C1C1D"/>
              </a:solidFill>
            </a:endParaRPr>
          </a:p>
          <a:p>
            <a:r>
              <a:rPr lang="en-US" sz="800" dirty="0" err="1">
                <a:solidFill>
                  <a:srgbClr val="1C1C1D"/>
                </a:solidFill>
              </a:rPr>
              <a:t>Garay</a:t>
            </a:r>
            <a:r>
              <a:rPr lang="en-US" sz="800" dirty="0">
                <a:solidFill>
                  <a:srgbClr val="1C1C1D"/>
                </a:solidFill>
              </a:rPr>
              <a:t>-Mendoza, D et al (2018) The effect of intra-articular injection of autologous bone marrow stem cells on pain and knee function in patients with osteoarthritis. </a:t>
            </a:r>
            <a:r>
              <a:rPr lang="nl-NL" sz="800" dirty="0">
                <a:solidFill>
                  <a:srgbClr val="1C1C1D"/>
                </a:solidFill>
              </a:rPr>
              <a:t>Int J Rheum Dis. </a:t>
            </a:r>
            <a:r>
              <a:rPr lang="nl-NL" sz="800" i="1" dirty="0">
                <a:solidFill>
                  <a:srgbClr val="1C1C1D"/>
                </a:solidFill>
              </a:rPr>
              <a:t>21</a:t>
            </a:r>
            <a:r>
              <a:rPr lang="nl-NL" sz="800" dirty="0">
                <a:solidFill>
                  <a:srgbClr val="1C1C1D"/>
                </a:solidFill>
              </a:rPr>
              <a:t>, 140 – 147.</a:t>
            </a:r>
            <a:endParaRPr lang="en-US" sz="800" dirty="0">
              <a:solidFill>
                <a:srgbClr val="1C1C1D"/>
              </a:solidFill>
            </a:endParaRPr>
          </a:p>
          <a:p>
            <a:r>
              <a:rPr lang="en-US" sz="800" dirty="0" err="1">
                <a:solidFill>
                  <a:srgbClr val="1C1C1D"/>
                </a:solidFill>
              </a:rPr>
              <a:t>Liou</a:t>
            </a:r>
            <a:r>
              <a:rPr lang="en-US" sz="800" dirty="0">
                <a:solidFill>
                  <a:srgbClr val="1C1C1D"/>
                </a:solidFill>
              </a:rPr>
              <a:t>, JJ et al (2018) Effect of Platelet-Rich Plasma on Chondrogenic Differentiation of Adipose- and Bone Marrow-Derived Mesenchymal Stem Cells</a:t>
            </a:r>
            <a:r>
              <a:rPr lang="en-US" sz="800" i="1" dirty="0">
                <a:solidFill>
                  <a:srgbClr val="1C1C1D"/>
                </a:solidFill>
              </a:rPr>
              <a:t>. </a:t>
            </a:r>
            <a:r>
              <a:rPr lang="en-US" sz="800" dirty="0">
                <a:solidFill>
                  <a:srgbClr val="1C1C1D"/>
                </a:solidFill>
              </a:rPr>
              <a:t>Tissue Engineering.</a:t>
            </a:r>
            <a:r>
              <a:rPr lang="en-US" sz="800" i="1" dirty="0">
                <a:solidFill>
                  <a:srgbClr val="1C1C1D"/>
                </a:solidFill>
              </a:rPr>
              <a:t> </a:t>
            </a:r>
            <a:r>
              <a:rPr lang="en-US" sz="800" i="1" dirty="0"/>
              <a:t>24</a:t>
            </a:r>
            <a:r>
              <a:rPr lang="en-US" sz="800" dirty="0"/>
              <a:t>, 1432 – 1443.</a:t>
            </a:r>
            <a:endParaRPr lang="en-US" sz="800" dirty="0">
              <a:solidFill>
                <a:srgbClr val="1C1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1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to Biologics">
      <a:dk1>
        <a:srgbClr val="1C1C1D"/>
      </a:dk1>
      <a:lt1>
        <a:sysClr val="window" lastClr="FFFFFF"/>
      </a:lt1>
      <a:dk2>
        <a:srgbClr val="012943"/>
      </a:dk2>
      <a:lt2>
        <a:srgbClr val="EEECE1"/>
      </a:lt2>
      <a:accent1>
        <a:srgbClr val="012943"/>
      </a:accent1>
      <a:accent2>
        <a:srgbClr val="323231"/>
      </a:accent2>
      <a:accent3>
        <a:srgbClr val="F04E23"/>
      </a:accent3>
      <a:accent4>
        <a:srgbClr val="FFFFFF"/>
      </a:accent4>
      <a:accent5>
        <a:srgbClr val="FFFFFF"/>
      </a:accent5>
      <a:accent6>
        <a:srgbClr val="FFFFFF"/>
      </a:accent6>
      <a:hlink>
        <a:srgbClr val="0046FF"/>
      </a:hlink>
      <a:folHlink>
        <a:srgbClr val="0129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to Biologics - InQu, CP, Influx">
  <a:themeElements>
    <a:clrScheme name="Isto Biologics - InQu, CP, Influx">
      <a:dk1>
        <a:srgbClr val="1C1C1D"/>
      </a:dk1>
      <a:lt1>
        <a:srgbClr val="FFFFFF"/>
      </a:lt1>
      <a:dk2>
        <a:srgbClr val="4D4D4F"/>
      </a:dk2>
      <a:lt2>
        <a:srgbClr val="EEECE1"/>
      </a:lt2>
      <a:accent1>
        <a:srgbClr val="F04E23"/>
      </a:accent1>
      <a:accent2>
        <a:srgbClr val="012943"/>
      </a:accent2>
      <a:accent3>
        <a:srgbClr val="5DBAE1"/>
      </a:accent3>
      <a:accent4>
        <a:srgbClr val="C1D42F"/>
      </a:accent4>
      <a:accent5>
        <a:srgbClr val="DA1C5C"/>
      </a:accent5>
      <a:accent6>
        <a:srgbClr val="57053E"/>
      </a:accent6>
      <a:hlink>
        <a:srgbClr val="F04E23"/>
      </a:hlink>
      <a:folHlink>
        <a:srgbClr val="0129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C661328-C36D-B541-B84A-867C6707893E}" vid="{D66FE8E7-3E0B-9E45-9DA6-C2A981EEB007}"/>
    </a:ext>
  </a:extLst>
</a:theme>
</file>

<file path=ppt/theme/theme3.xml><?xml version="1.0" encoding="utf-8"?>
<a:theme xmlns:a="http://schemas.openxmlformats.org/drawingml/2006/main" name="Isto Biologics - All Decks">
  <a:themeElements>
    <a:clrScheme name="Isto Colors">
      <a:dk1>
        <a:srgbClr val="000000"/>
      </a:dk1>
      <a:lt1>
        <a:sysClr val="window" lastClr="FFFFFF"/>
      </a:lt1>
      <a:dk2>
        <a:srgbClr val="00283F"/>
      </a:dk2>
      <a:lt2>
        <a:srgbClr val="EEECE1"/>
      </a:lt2>
      <a:accent1>
        <a:srgbClr val="F04E23"/>
      </a:accent1>
      <a:accent2>
        <a:srgbClr val="4D4D4D"/>
      </a:accent2>
      <a:accent3>
        <a:srgbClr val="7ECBB6"/>
      </a:accent3>
      <a:accent4>
        <a:srgbClr val="982B59"/>
      </a:accent4>
      <a:accent5>
        <a:srgbClr val="7C7C66"/>
      </a:accent5>
      <a:accent6>
        <a:srgbClr val="D91C5C"/>
      </a:accent6>
      <a:hlink>
        <a:srgbClr val="00BCE4"/>
      </a:hlink>
      <a:folHlink>
        <a:srgbClr val="5604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to Biologics - All Decks" id="{81F2C546-130B-46D9-9567-91656B6D1EA4}" vid="{4A5B313A-A1E9-4E41-A627-5FF9E392711A}"/>
    </a:ext>
  </a:extLst>
</a:theme>
</file>

<file path=ppt/theme/theme4.xml><?xml version="1.0" encoding="utf-8"?>
<a:theme xmlns:a="http://schemas.openxmlformats.org/drawingml/2006/main" name="2_Isto Biologics - InQu, CP, Influx">
  <a:themeElements>
    <a:clrScheme name="Isto Biologics - InQu, CP, Influx">
      <a:dk1>
        <a:srgbClr val="1C1C1D"/>
      </a:dk1>
      <a:lt1>
        <a:srgbClr val="FFFFFF"/>
      </a:lt1>
      <a:dk2>
        <a:srgbClr val="4D4D4F"/>
      </a:dk2>
      <a:lt2>
        <a:srgbClr val="EEECE1"/>
      </a:lt2>
      <a:accent1>
        <a:srgbClr val="F04E23"/>
      </a:accent1>
      <a:accent2>
        <a:srgbClr val="012943"/>
      </a:accent2>
      <a:accent3>
        <a:srgbClr val="5DBAE1"/>
      </a:accent3>
      <a:accent4>
        <a:srgbClr val="C1D42F"/>
      </a:accent4>
      <a:accent5>
        <a:srgbClr val="DA1C5C"/>
      </a:accent5>
      <a:accent6>
        <a:srgbClr val="57053E"/>
      </a:accent6>
      <a:hlink>
        <a:srgbClr val="F04E23"/>
      </a:hlink>
      <a:folHlink>
        <a:srgbClr val="0129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C661328-C36D-B541-B84A-867C6707893E}" vid="{D66FE8E7-3E0B-9E45-9DA6-C2A981EEB007}"/>
    </a:ext>
  </a:extLst>
</a:theme>
</file>

<file path=ppt/theme/theme5.xml><?xml version="1.0" encoding="utf-8"?>
<a:theme xmlns:a="http://schemas.openxmlformats.org/drawingml/2006/main" name="2_Isto Biologics Corporate">
  <a:themeElements>
    <a:clrScheme name="Isto Biologics Corporate">
      <a:dk1>
        <a:srgbClr val="1C1C1D"/>
      </a:dk1>
      <a:lt1>
        <a:srgbClr val="FFFFFF"/>
      </a:lt1>
      <a:dk2>
        <a:srgbClr val="012943"/>
      </a:dk2>
      <a:lt2>
        <a:srgbClr val="EEECE1"/>
      </a:lt2>
      <a:accent1>
        <a:srgbClr val="012943"/>
      </a:accent1>
      <a:accent2>
        <a:srgbClr val="323231"/>
      </a:accent2>
      <a:accent3>
        <a:srgbClr val="F04E23"/>
      </a:accent3>
      <a:accent4>
        <a:srgbClr val="FFFFFF"/>
      </a:accent4>
      <a:accent5>
        <a:srgbClr val="FFFFFF"/>
      </a:accent5>
      <a:accent6>
        <a:srgbClr val="FFFFFF"/>
      </a:accent6>
      <a:hlink>
        <a:srgbClr val="0046FF"/>
      </a:hlink>
      <a:folHlink>
        <a:srgbClr val="0129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C661328-C36D-B541-B84A-867C6707893E}" vid="{D53A608F-BFF4-CF42-919C-9A31D81A7D21}"/>
    </a:ext>
  </a:extLst>
</a:theme>
</file>

<file path=ppt/theme/theme6.xml><?xml version="1.0" encoding="utf-8"?>
<a:theme xmlns:a="http://schemas.openxmlformats.org/drawingml/2006/main" name="3_Isto Biologics - InQu, CP, Influx">
  <a:themeElements>
    <a:clrScheme name="Isto Biologics - InQu, CP, Influx">
      <a:dk1>
        <a:srgbClr val="1C1C1D"/>
      </a:dk1>
      <a:lt1>
        <a:srgbClr val="FFFFFF"/>
      </a:lt1>
      <a:dk2>
        <a:srgbClr val="4D4D4F"/>
      </a:dk2>
      <a:lt2>
        <a:srgbClr val="EEECE1"/>
      </a:lt2>
      <a:accent1>
        <a:srgbClr val="F04E23"/>
      </a:accent1>
      <a:accent2>
        <a:srgbClr val="012943"/>
      </a:accent2>
      <a:accent3>
        <a:srgbClr val="5DBAE1"/>
      </a:accent3>
      <a:accent4>
        <a:srgbClr val="C1D42F"/>
      </a:accent4>
      <a:accent5>
        <a:srgbClr val="DA1C5C"/>
      </a:accent5>
      <a:accent6>
        <a:srgbClr val="57053E"/>
      </a:accent6>
      <a:hlink>
        <a:srgbClr val="F04E23"/>
      </a:hlink>
      <a:folHlink>
        <a:srgbClr val="0129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C661328-C36D-B541-B84A-867C6707893E}" vid="{D66FE8E7-3E0B-9E45-9DA6-C2A981EEB007}"/>
    </a:ext>
  </a:extLst>
</a:theme>
</file>

<file path=ppt/theme/theme7.xml><?xml version="1.0" encoding="utf-8"?>
<a:theme xmlns:a="http://schemas.openxmlformats.org/drawingml/2006/main" name="ISTO-Corporate-PPT-Template-2016.0.0.5">
  <a:themeElements>
    <a:clrScheme name="Custom 46">
      <a:dk1>
        <a:srgbClr val="1C1C1D"/>
      </a:dk1>
      <a:lt1>
        <a:sysClr val="window" lastClr="FFFFFF"/>
      </a:lt1>
      <a:dk2>
        <a:srgbClr val="313231"/>
      </a:dk2>
      <a:lt2>
        <a:srgbClr val="EEECE1"/>
      </a:lt2>
      <a:accent1>
        <a:srgbClr val="012943"/>
      </a:accent1>
      <a:accent2>
        <a:srgbClr val="323231"/>
      </a:accent2>
      <a:accent3>
        <a:srgbClr val="F04E23"/>
      </a:accent3>
      <a:accent4>
        <a:srgbClr val="FFFFFF"/>
      </a:accent4>
      <a:accent5>
        <a:srgbClr val="FFFFFF"/>
      </a:accent5>
      <a:accent6>
        <a:srgbClr val="FFFFFF"/>
      </a:accent6>
      <a:hlink>
        <a:srgbClr val="0046FF"/>
      </a:hlink>
      <a:folHlink>
        <a:srgbClr val="0129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Custom 46">
      <a:dk1>
        <a:srgbClr val="1C1C1D"/>
      </a:dk1>
      <a:lt1>
        <a:sysClr val="window" lastClr="FFFFFF"/>
      </a:lt1>
      <a:dk2>
        <a:srgbClr val="313231"/>
      </a:dk2>
      <a:lt2>
        <a:srgbClr val="EEECE1"/>
      </a:lt2>
      <a:accent1>
        <a:srgbClr val="012943"/>
      </a:accent1>
      <a:accent2>
        <a:srgbClr val="323231"/>
      </a:accent2>
      <a:accent3>
        <a:srgbClr val="F04E23"/>
      </a:accent3>
      <a:accent4>
        <a:srgbClr val="FFFFFF"/>
      </a:accent4>
      <a:accent5>
        <a:srgbClr val="FFFFFF"/>
      </a:accent5>
      <a:accent6>
        <a:srgbClr val="FFFFFF"/>
      </a:accent6>
      <a:hlink>
        <a:srgbClr val="0046FF"/>
      </a:hlink>
      <a:folHlink>
        <a:srgbClr val="0129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23014</TotalTime>
  <Words>2252</Words>
  <Application>Microsoft Office PowerPoint</Application>
  <PresentationFormat>On-screen Show (4:3)</PresentationFormat>
  <Paragraphs>172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Courier New</vt:lpstr>
      <vt:lpstr>Museo 300</vt:lpstr>
      <vt:lpstr>Museo 500</vt:lpstr>
      <vt:lpstr>Neutra Text TF</vt:lpstr>
      <vt:lpstr>Neutra Text TF Alt</vt:lpstr>
      <vt:lpstr>Wingdings</vt:lpstr>
      <vt:lpstr>Office Theme</vt:lpstr>
      <vt:lpstr>Isto Biologics - InQu, CP, Influx</vt:lpstr>
      <vt:lpstr>Isto Biologics - All Decks</vt:lpstr>
      <vt:lpstr>2_Isto Biologics - InQu, CP, Influx</vt:lpstr>
      <vt:lpstr>2_Isto Biologics Corporate</vt:lpstr>
      <vt:lpstr>3_Isto Biologics - InQu, CP, Influx</vt:lpstr>
      <vt:lpstr>ISTO-Corporate-PPT-Template-2016.0.0.5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Literature is starting to build:</vt:lpstr>
      <vt:lpstr>Not a very clear answer, but:</vt:lpstr>
      <vt:lpstr>PowerPoint Presentation</vt:lpstr>
      <vt:lpstr>PowerPoint Presentation</vt:lpstr>
      <vt:lpstr>Questions?</vt:lpstr>
    </vt:vector>
  </TitlesOfParts>
  <Company>2e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2e Creative</dc:creator>
  <cp:lastModifiedBy>Doug Rainey</cp:lastModifiedBy>
  <cp:revision>434</cp:revision>
  <cp:lastPrinted>2017-03-22T20:19:46Z</cp:lastPrinted>
  <dcterms:created xsi:type="dcterms:W3CDTF">2013-12-02T18:44:22Z</dcterms:created>
  <dcterms:modified xsi:type="dcterms:W3CDTF">2019-10-15T18:21:00Z</dcterms:modified>
</cp:coreProperties>
</file>